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56" r:id="rId2"/>
    <p:sldId id="257" r:id="rId3"/>
    <p:sldId id="258" r:id="rId4"/>
    <p:sldId id="259" r:id="rId5"/>
    <p:sldId id="261" r:id="rId6"/>
    <p:sldId id="260" r:id="rId7"/>
    <p:sldId id="262" r:id="rId8"/>
    <p:sldId id="263" r:id="rId9"/>
    <p:sldId id="264" r:id="rId10"/>
    <p:sldId id="374" r:id="rId11"/>
    <p:sldId id="375" r:id="rId12"/>
    <p:sldId id="361" r:id="rId13"/>
    <p:sldId id="362" r:id="rId14"/>
    <p:sldId id="363" r:id="rId15"/>
    <p:sldId id="364" r:id="rId16"/>
    <p:sldId id="365" r:id="rId17"/>
    <p:sldId id="366" r:id="rId18"/>
    <p:sldId id="327" r:id="rId19"/>
    <p:sldId id="328" r:id="rId20"/>
    <p:sldId id="329" r:id="rId21"/>
    <p:sldId id="330" r:id="rId22"/>
    <p:sldId id="331" r:id="rId23"/>
    <p:sldId id="332" r:id="rId24"/>
    <p:sldId id="367" r:id="rId25"/>
    <p:sldId id="368" r:id="rId26"/>
    <p:sldId id="335" r:id="rId27"/>
    <p:sldId id="336" r:id="rId28"/>
    <p:sldId id="370" r:id="rId29"/>
    <p:sldId id="337" r:id="rId30"/>
    <p:sldId id="338" r:id="rId31"/>
    <p:sldId id="340" r:id="rId32"/>
    <p:sldId id="341" r:id="rId33"/>
    <p:sldId id="342" r:id="rId34"/>
    <p:sldId id="343" r:id="rId35"/>
    <p:sldId id="344" r:id="rId36"/>
    <p:sldId id="345" r:id="rId37"/>
    <p:sldId id="346" r:id="rId38"/>
    <p:sldId id="347" r:id="rId39"/>
    <p:sldId id="348" r:id="rId40"/>
    <p:sldId id="349" r:id="rId41"/>
    <p:sldId id="350" r:id="rId42"/>
    <p:sldId id="351" r:id="rId43"/>
    <p:sldId id="352" r:id="rId44"/>
    <p:sldId id="353" r:id="rId45"/>
    <p:sldId id="354" r:id="rId46"/>
    <p:sldId id="355" r:id="rId47"/>
    <p:sldId id="356" r:id="rId48"/>
    <p:sldId id="357" r:id="rId49"/>
    <p:sldId id="360" r:id="rId50"/>
    <p:sldId id="359" r:id="rId51"/>
    <p:sldId id="371" r:id="rId52"/>
    <p:sldId id="372" r:id="rId53"/>
    <p:sldId id="373" r:id="rId54"/>
    <p:sldId id="324"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25" r:id="rId93"/>
    <p:sldId id="323"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9" d="100"/>
          <a:sy n="79" d="100"/>
        </p:scale>
        <p:origin x="-1152"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interSettings" Target="printerSettings/printerSettings1.bin"/><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4F183-697F-F243-9038-56EBB0D6747B}" type="datetimeFigureOut">
              <a:rPr lang="en-US" smtClean="0"/>
              <a:t>10/9/17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0C3540-B907-394D-9BE4-AA0A1E7FE699}" type="slidenum">
              <a:rPr lang="en-US" smtClean="0"/>
              <a:t>‹#›</a:t>
            </a:fld>
            <a:endParaRPr lang="en-US"/>
          </a:p>
        </p:txBody>
      </p:sp>
    </p:spTree>
    <p:extLst>
      <p:ext uri="{BB962C8B-B14F-4D97-AF65-F5344CB8AC3E}">
        <p14:creationId xmlns:p14="http://schemas.microsoft.com/office/powerpoint/2010/main" val="240655365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Text Box 1"/>
          <p:cNvSpPr>
            <a:spLocks noGrp="1" noRot="1" noChangeAspect="1" noChangeArrowheads="1"/>
          </p:cNvSpPr>
          <p:nvPr>
            <p:ph type="sldImg"/>
          </p:nvPr>
        </p:nvSpPr>
        <p:spPr>
          <a:xfrm>
            <a:off x="1319213" y="877888"/>
            <a:ext cx="4219575" cy="3165475"/>
          </a:xfrm>
          <a:solidFill>
            <a:srgbClr val="FFFFFF"/>
          </a:solidFill>
          <a:ln>
            <a:solidFill>
              <a:srgbClr val="000000"/>
            </a:solidFill>
            <a:miter lim="800000"/>
          </a:ln>
        </p:spPr>
      </p:sp>
      <p:sp>
        <p:nvSpPr>
          <p:cNvPr id="37891" name="Text Box 2"/>
          <p:cNvSpPr>
            <a:spLocks noGrp="1" noChangeArrowheads="1"/>
          </p:cNvSpPr>
          <p:nvPr>
            <p:ph type="body" idx="1"/>
          </p:nvPr>
        </p:nvSpPr>
        <p:spPr>
          <a:xfrm>
            <a:off x="1061392" y="4350019"/>
            <a:ext cx="4740978" cy="3513685"/>
          </a:xfrm>
          <a:noFill/>
          <a:ln/>
        </p:spPr>
        <p:txBody>
          <a:bodyPr wrap="none" anchor="ct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143000" y="685800"/>
            <a:ext cx="4572000" cy="3429000"/>
          </a:xfrm>
        </p:spPr>
      </p:sp>
      <p:sp>
        <p:nvSpPr>
          <p:cNvPr id="24579" name="Rectangle 3"/>
          <p:cNvSpPr>
            <a:spLocks noGrp="1" noChangeArrowheads="1"/>
          </p:cNvSpPr>
          <p:nvPr>
            <p:ph type="body" idx="1"/>
          </p:nvPr>
        </p:nvSpPr>
        <p:spPr>
          <a:xfrm>
            <a:off x="914496" y="4343230"/>
            <a:ext cx="5029008" cy="4115139"/>
          </a:xfrm>
          <a:no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p:sp>
      <p:sp>
        <p:nvSpPr>
          <p:cNvPr id="41987"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Text Box 2"/>
          <p:cNvSpPr>
            <a:spLocks noGrp="1" noRot="1" noChangeAspect="1" noChangeArrowheads="1" noTextEdit="1"/>
          </p:cNvSpPr>
          <p:nvPr>
            <p:ph type="sldImg"/>
          </p:nvPr>
        </p:nvSpPr>
        <p:spPr>
          <a:xfrm>
            <a:off x="1319213" y="877888"/>
            <a:ext cx="4219575" cy="3165475"/>
          </a:xfrm>
        </p:spPr>
      </p:sp>
      <p:sp>
        <p:nvSpPr>
          <p:cNvPr id="38915" name="Text Box 3"/>
          <p:cNvSpPr>
            <a:spLocks noGrp="1" noChangeArrowheads="1"/>
          </p:cNvSpPr>
          <p:nvPr>
            <p:ph type="body" idx="1"/>
          </p:nvPr>
        </p:nvSpPr>
        <p:spPr>
          <a:xfrm>
            <a:off x="1061392" y="4350019"/>
            <a:ext cx="4740978" cy="351368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wrap="none" anchor="ct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Rot="1" noChangeAspect="1" noChangeArrowheads="1" noTextEdit="1"/>
          </p:cNvSpPr>
          <p:nvPr>
            <p:ph type="sldImg"/>
          </p:nvPr>
        </p:nvSpPr>
        <p:spPr/>
      </p:sp>
      <p:sp>
        <p:nvSpPr>
          <p:cNvPr id="409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Rot="1" noChangeAspect="1" noChangeArrowheads="1" noTextEdit="1"/>
          </p:cNvSpPr>
          <p:nvPr>
            <p:ph type="sldImg"/>
          </p:nvPr>
        </p:nvSpPr>
        <p:spPr/>
      </p:sp>
      <p:sp>
        <p:nvSpPr>
          <p:cNvPr id="430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Rot="1" noChangeAspect="1" noChangeArrowheads="1" noTextEdit="1"/>
          </p:cNvSpPr>
          <p:nvPr>
            <p:ph type="sldImg"/>
          </p:nvPr>
        </p:nvSpPr>
        <p:spPr/>
      </p:sp>
      <p:sp>
        <p:nvSpPr>
          <p:cNvPr id="450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Rot="1" noChangeAspect="1" noChangeArrowheads="1" noTextEdit="1"/>
          </p:cNvSpPr>
          <p:nvPr>
            <p:ph type="sldImg"/>
          </p:nvPr>
        </p:nvSpPr>
        <p:spPr>
          <a:xfrm>
            <a:off x="1319213" y="877888"/>
            <a:ext cx="4216400" cy="3162300"/>
          </a:xfrm>
        </p:spPr>
      </p:sp>
      <p:sp>
        <p:nvSpPr>
          <p:cNvPr id="471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Rot="1" noChangeAspect="1" noChangeArrowheads="1" noTextEdit="1"/>
          </p:cNvSpPr>
          <p:nvPr>
            <p:ph type="sldImg"/>
          </p:nvPr>
        </p:nvSpPr>
        <p:spPr>
          <a:xfrm>
            <a:off x="1319213" y="877888"/>
            <a:ext cx="4216400" cy="3162300"/>
          </a:xfrm>
        </p:spPr>
      </p:sp>
      <p:sp>
        <p:nvSpPr>
          <p:cNvPr id="491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a:noFill/>
          <a:ln/>
        </p:spPr>
        <p:txBody>
          <a:bodyPr/>
          <a:lstStyle/>
          <a:p>
            <a:r>
              <a:rPr lang="en-US" sz="1100" dirty="0">
                <a:solidFill>
                  <a:srgbClr val="000000"/>
                </a:solidFill>
                <a:latin typeface="Times New Roman" charset="0"/>
                <a:ea typeface="Arial" charset="0"/>
                <a:cs typeface="Arial" charset="0"/>
              </a:rPr>
              <a:t>Each item</a:t>
            </a:r>
          </a:p>
          <a:p>
            <a:r>
              <a:rPr lang="en-US" sz="1100" dirty="0">
                <a:solidFill>
                  <a:srgbClr val="000000"/>
                </a:solidFill>
                <a:latin typeface="Times New Roman" charset="0"/>
                <a:ea typeface="Arial" charset="0"/>
                <a:cs typeface="Arial" charset="0"/>
              </a:rPr>
              <a:t>in the database is an independently recurring string</a:t>
            </a:r>
          </a:p>
          <a:p>
            <a:r>
              <a:rPr lang="en-US" sz="1100" dirty="0">
                <a:solidFill>
                  <a:srgbClr val="000000"/>
                </a:solidFill>
                <a:latin typeface="Times New Roman" charset="0"/>
                <a:ea typeface="Arial" charset="0"/>
                <a:cs typeface="Arial" charset="0"/>
              </a:rPr>
              <a:t>within the text (including characters and punctuation)</a:t>
            </a:r>
          </a:p>
          <a:p>
            <a:r>
              <a:rPr lang="en-US" sz="1100" dirty="0">
                <a:solidFill>
                  <a:srgbClr val="000000"/>
                </a:solidFill>
                <a:latin typeface="Times New Roman" charset="0"/>
                <a:ea typeface="Arial" charset="0"/>
                <a:cs typeface="Arial" charset="0"/>
              </a:rPr>
              <a:t>that occurs at a specific location.20</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143480" y="685631"/>
            <a:ext cx="4572481" cy="3429509"/>
          </a:xfrm>
          <a:prstGeom prst="rect">
            <a:avLst/>
          </a:prstGeom>
          <a:solidFill>
            <a:srgbClr val="FFFFFF"/>
          </a:solidFill>
          <a:ln w="9525">
            <a:solidFill>
              <a:srgbClr val="000000"/>
            </a:solidFill>
            <a:miter lim="800000"/>
            <a:headEnd/>
            <a:tailEnd/>
          </a:ln>
        </p:spPr>
        <p:txBody>
          <a:bodyPr wrap="none" lIns="80165" tIns="40083" rIns="80165" bIns="40083" anchor="ctr">
            <a:prstTxWarp prst="textNoShape">
              <a:avLst/>
            </a:prstTxWarp>
          </a:bodyPr>
          <a:lstStyle/>
          <a:p>
            <a:pPr>
              <a:lnSpc>
                <a:spcPct val="90000"/>
              </a:lnSpc>
              <a:spcBef>
                <a:spcPct val="20000"/>
              </a:spcBef>
              <a:buClr>
                <a:schemeClr val="tx1"/>
              </a:buClr>
              <a:buSzPct val="75000"/>
              <a:buFont typeface="Wingdings" charset="2"/>
              <a:buNone/>
            </a:pPr>
            <a:endParaRPr lang="en-US"/>
          </a:p>
        </p:txBody>
      </p:sp>
      <p:sp>
        <p:nvSpPr>
          <p:cNvPr id="22531" name="Text Box 3"/>
          <p:cNvSpPr>
            <a:spLocks noGrp="1" noChangeArrowheads="1"/>
          </p:cNvSpPr>
          <p:nvPr>
            <p:ph type="body"/>
          </p:nvPr>
        </p:nvSpPr>
        <p:spPr>
          <a:xfrm>
            <a:off x="685512" y="4343230"/>
            <a:ext cx="5486976" cy="4115139"/>
          </a:xfrm>
          <a:noFill/>
          <a:ln/>
        </p:spPr>
        <p:txBody>
          <a:bodyPr lIns="78891" tIns="41023" rIns="78891" bIns="41023"/>
          <a:lstStyle/>
          <a:p>
            <a:pPr marL="189280" indent="-189280">
              <a:lnSpc>
                <a:spcPct val="95000"/>
              </a:lnSpc>
              <a:spcBef>
                <a:spcPts val="395"/>
              </a:spcBef>
              <a:buSzPct val="45000"/>
              <a:tabLst>
                <a:tab pos="634643" algn="l"/>
                <a:tab pos="1269286" algn="l"/>
                <a:tab pos="1903929" algn="l"/>
                <a:tab pos="2538573" algn="l"/>
                <a:tab pos="3173216" algn="l"/>
                <a:tab pos="3807859" algn="l"/>
                <a:tab pos="4442502" algn="l"/>
                <a:tab pos="5077145" algn="l"/>
              </a:tabLst>
            </a:pPr>
            <a:r>
              <a:rPr lang="en-GB">
                <a:ea typeface="Lucida Sans Unicode" charset="0"/>
                <a:cs typeface="Lucida Sans Unicode" charset="0"/>
              </a:rPr>
              <a:t>Provide an overview.</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Rot="1" noChangeAspect="1" noChangeArrowheads="1" noTextEdit="1"/>
          </p:cNvSpPr>
          <p:nvPr>
            <p:ph type="sldImg"/>
          </p:nvPr>
        </p:nvSpPr>
        <p:spPr/>
      </p:sp>
      <p:sp>
        <p:nvSpPr>
          <p:cNvPr id="552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Rot="1" noChangeAspect="1" noChangeArrowheads="1" noTextEdit="1"/>
          </p:cNvSpPr>
          <p:nvPr>
            <p:ph type="sldImg"/>
          </p:nvPr>
        </p:nvSpPr>
        <p:spPr/>
      </p:sp>
      <p:sp>
        <p:nvSpPr>
          <p:cNvPr id="573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Rot="1" noChangeAspect="1" noChangeArrowheads="1" noTextEdit="1"/>
          </p:cNvSpPr>
          <p:nvPr>
            <p:ph type="sldImg"/>
          </p:nvPr>
        </p:nvSpPr>
        <p:spPr/>
      </p:sp>
      <p:sp>
        <p:nvSpPr>
          <p:cNvPr id="593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p:sp>
      <p:sp>
        <p:nvSpPr>
          <p:cNvPr id="614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143480" y="685631"/>
            <a:ext cx="4572481" cy="3429509"/>
          </a:xfrm>
          <a:prstGeom prst="rect">
            <a:avLst/>
          </a:prstGeom>
          <a:solidFill>
            <a:srgbClr val="FFFFFF"/>
          </a:solidFill>
          <a:ln w="9525">
            <a:solidFill>
              <a:srgbClr val="000000"/>
            </a:solidFill>
            <a:miter lim="800000"/>
            <a:headEnd/>
            <a:tailEnd/>
          </a:ln>
        </p:spPr>
        <p:txBody>
          <a:bodyPr wrap="none" lIns="80165" tIns="40083" rIns="80165" bIns="40083" anchor="ctr">
            <a:prstTxWarp prst="textNoShape">
              <a:avLst/>
            </a:prstTxWarp>
          </a:bodyPr>
          <a:lstStyle/>
          <a:p>
            <a:pPr>
              <a:lnSpc>
                <a:spcPct val="90000"/>
              </a:lnSpc>
              <a:spcBef>
                <a:spcPct val="20000"/>
              </a:spcBef>
              <a:buClr>
                <a:schemeClr val="tx1"/>
              </a:buClr>
              <a:buSzPct val="75000"/>
              <a:buFont typeface="Wingdings" charset="2"/>
              <a:buNone/>
            </a:pPr>
            <a:endParaRPr lang="en-US"/>
          </a:p>
        </p:txBody>
      </p:sp>
      <p:sp>
        <p:nvSpPr>
          <p:cNvPr id="22531" name="Text Box 3"/>
          <p:cNvSpPr>
            <a:spLocks noGrp="1" noChangeArrowheads="1"/>
          </p:cNvSpPr>
          <p:nvPr>
            <p:ph type="body"/>
          </p:nvPr>
        </p:nvSpPr>
        <p:spPr>
          <a:xfrm>
            <a:off x="685512" y="4343230"/>
            <a:ext cx="5486976" cy="4115139"/>
          </a:xfrm>
          <a:noFill/>
          <a:ln/>
        </p:spPr>
        <p:txBody>
          <a:bodyPr lIns="78891" tIns="41023" rIns="78891" bIns="41023"/>
          <a:lstStyle/>
          <a:p>
            <a:pPr marL="189280" indent="-189280">
              <a:lnSpc>
                <a:spcPct val="95000"/>
              </a:lnSpc>
              <a:spcBef>
                <a:spcPts val="395"/>
              </a:spcBef>
              <a:buSzPct val="45000"/>
              <a:tabLst>
                <a:tab pos="634643" algn="l"/>
                <a:tab pos="1269286" algn="l"/>
                <a:tab pos="1903929" algn="l"/>
                <a:tab pos="2538573" algn="l"/>
                <a:tab pos="3173216" algn="l"/>
                <a:tab pos="3807859" algn="l"/>
                <a:tab pos="4442502" algn="l"/>
                <a:tab pos="5077145" algn="l"/>
              </a:tabLst>
            </a:pPr>
            <a:r>
              <a:rPr lang="en-GB" dirty="0">
                <a:ea typeface="Lucida Sans Unicode" charset="0"/>
                <a:cs typeface="Lucida Sans Unicode" charset="0"/>
              </a:rPr>
              <a:t>Provide an overview.</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Green components are for computing (i.e. </a:t>
            </a:r>
            <a:r>
              <a:rPr lang="en-US" sz="1200" kern="1200" dirty="0" err="1" smtClean="0">
                <a:solidFill>
                  <a:schemeClr val="tx1"/>
                </a:solidFill>
                <a:effectLst/>
                <a:latin typeface="+mn-lt"/>
                <a:ea typeface="+mn-ea"/>
                <a:cs typeface="+mn-cs"/>
              </a:rPr>
              <a:t>OpenMary</a:t>
            </a:r>
            <a:r>
              <a:rPr lang="en-US" sz="1200" kern="1200" dirty="0" smtClean="0">
                <a:solidFill>
                  <a:schemeClr val="tx1"/>
                </a:solidFill>
                <a:effectLst/>
                <a:latin typeface="+mn-lt"/>
                <a:ea typeface="+mn-ea"/>
                <a:cs typeface="+mn-cs"/>
              </a:rPr>
              <a:t> processing), the blue components are transformation components (i.e. XSL transformation), the red components are input components (i.e. loading the xml file), the dark gray component is an output component (i.e. writing a file) and the yellow component are control flow components, (i.e. forking - duplicating an output). Another benefit of creating this flow in </a:t>
            </a:r>
            <a:r>
              <a:rPr lang="en-US" sz="1200" kern="1200" dirty="0" err="1" smtClean="0">
                <a:solidFill>
                  <a:schemeClr val="tx1"/>
                </a:solidFill>
                <a:effectLst/>
                <a:latin typeface="+mn-lt"/>
                <a:ea typeface="+mn-ea"/>
                <a:cs typeface="+mn-cs"/>
              </a:rPr>
              <a:t>Meandre</a:t>
            </a:r>
            <a:r>
              <a:rPr lang="en-US" sz="1200" kern="1200" dirty="0" smtClean="0">
                <a:solidFill>
                  <a:schemeClr val="tx1"/>
                </a:solidFill>
                <a:effectLst/>
                <a:latin typeface="+mn-lt"/>
                <a:ea typeface="+mn-ea"/>
                <a:cs typeface="+mn-cs"/>
              </a:rPr>
              <a:t> is that readers who wish to analyze these results or who wish to produce data for their documents will have access to the same flow.</a:t>
            </a:r>
            <a:r>
              <a:rPr lang="en-US" dirty="0" smtClean="0">
                <a:effectLst/>
              </a:rPr>
              <a:t> </a:t>
            </a:r>
            <a:r>
              <a:rPr lang="en-US" sz="1200" kern="1200" dirty="0" smtClean="0">
                <a:solidFill>
                  <a:schemeClr val="tx1"/>
                </a:solidFill>
                <a:effectLst/>
                <a:latin typeface="+mn-lt"/>
                <a:ea typeface="+mn-ea"/>
                <a:cs typeface="+mn-cs"/>
              </a:rPr>
              <a:t>This flow and </a:t>
            </a:r>
            <a:r>
              <a:rPr lang="en-US" sz="1200" kern="1200" dirty="0" err="1" smtClean="0">
                <a:solidFill>
                  <a:schemeClr val="tx1"/>
                </a:solidFill>
                <a:effectLst/>
                <a:latin typeface="+mn-lt"/>
                <a:ea typeface="+mn-ea"/>
                <a:cs typeface="+mn-cs"/>
              </a:rPr>
              <a:t>ProseVis</a:t>
            </a:r>
            <a:r>
              <a:rPr lang="en-US" sz="1200" kern="1200" dirty="0" smtClean="0">
                <a:solidFill>
                  <a:schemeClr val="tx1"/>
                </a:solidFill>
                <a:effectLst/>
                <a:latin typeface="+mn-lt"/>
                <a:ea typeface="+mn-ea"/>
                <a:cs typeface="+mn-cs"/>
              </a:rPr>
              <a:t> are available for trial at http://</a:t>
            </a:r>
            <a:r>
              <a:rPr lang="en-US" sz="1200" kern="1200" dirty="0" err="1" smtClean="0">
                <a:solidFill>
                  <a:schemeClr val="tx1"/>
                </a:solidFill>
                <a:effectLst/>
                <a:latin typeface="+mn-lt"/>
                <a:ea typeface="+mn-ea"/>
                <a:cs typeface="+mn-cs"/>
              </a:rPr>
              <a:t>tclement.ischool.utexas.edu</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ProseVis</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BA8E455-19AB-1E43-897E-BEFF89469C2B}" type="slidenum">
              <a:rPr lang="en-US" smtClean="0"/>
              <a:pPr/>
              <a:t>68</a:t>
            </a:fld>
            <a:endParaRPr lang="en-US"/>
          </a:p>
        </p:txBody>
      </p:sp>
    </p:spTree>
    <p:extLst>
      <p:ext uri="{BB962C8B-B14F-4D97-AF65-F5344CB8AC3E}">
        <p14:creationId xmlns:p14="http://schemas.microsoft.com/office/powerpoint/2010/main" val="3902819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From Matisse: Some certainly were wanting to be needing to be doing what he was doing, that is clearly expressing something.</a:t>
            </a:r>
            <a:endParaRPr lang="en-US" dirty="0"/>
          </a:p>
        </p:txBody>
      </p:sp>
      <p:sp>
        <p:nvSpPr>
          <p:cNvPr id="4" name="Slide Number Placeholder 3"/>
          <p:cNvSpPr>
            <a:spLocks noGrp="1"/>
          </p:cNvSpPr>
          <p:nvPr>
            <p:ph type="sldNum" sz="quarter" idx="10"/>
          </p:nvPr>
        </p:nvSpPr>
        <p:spPr/>
        <p:txBody>
          <a:bodyPr/>
          <a:lstStyle/>
          <a:p>
            <a:fld id="{EBA8E455-19AB-1E43-897E-BEFF89469C2B}" type="slidenum">
              <a:rPr lang="en-US" smtClean="0"/>
              <a:pPr/>
              <a:t>77</a:t>
            </a:fld>
            <a:endParaRPr lang="en-US"/>
          </a:p>
        </p:txBody>
      </p:sp>
    </p:spTree>
    <p:extLst>
      <p:ext uri="{BB962C8B-B14F-4D97-AF65-F5344CB8AC3E}">
        <p14:creationId xmlns:p14="http://schemas.microsoft.com/office/powerpoint/2010/main" val="3868864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focus the machine learning on prosody, we only used features in our first use case (explained below) that we felt best reflected prosody which include:  </a:t>
            </a:r>
            <a:r>
              <a:rPr lang="en-US" sz="1200" kern="1200" dirty="0" err="1" smtClean="0">
                <a:solidFill>
                  <a:schemeClr val="tx1"/>
                </a:solidFill>
                <a:effectLst/>
                <a:latin typeface="+mn-lt"/>
                <a:ea typeface="+mn-ea"/>
                <a:cs typeface="+mn-cs"/>
              </a:rPr>
              <a:t>part_of_speech</a:t>
            </a:r>
            <a:r>
              <a:rPr lang="en-US" sz="1200" kern="1200" dirty="0" smtClean="0">
                <a:solidFill>
                  <a:schemeClr val="tx1"/>
                </a:solidFill>
                <a:effectLst/>
                <a:latin typeface="+mn-lt"/>
                <a:ea typeface="+mn-ea"/>
                <a:cs typeface="+mn-cs"/>
              </a:rPr>
              <a:t>, accent, stress, tone, and </a:t>
            </a:r>
            <a:r>
              <a:rPr lang="en-US" sz="1200" kern="1200" dirty="0" err="1" smtClean="0">
                <a:solidFill>
                  <a:schemeClr val="tx1"/>
                </a:solidFill>
                <a:effectLst/>
                <a:latin typeface="+mn-lt"/>
                <a:ea typeface="+mn-ea"/>
                <a:cs typeface="+mn-cs"/>
              </a:rPr>
              <a:t>break_index</a:t>
            </a:r>
            <a:r>
              <a:rPr lang="en-US" sz="1200" kern="1200" dirty="0" smtClean="0">
                <a:solidFill>
                  <a:schemeClr val="tx1"/>
                </a:solidFill>
                <a:effectLst/>
                <a:latin typeface="+mn-lt"/>
                <a:ea typeface="+mn-ea"/>
                <a:cs typeface="+mn-cs"/>
              </a:rPr>
              <a:t>.  To further bias the system towards human performance, we selected a window size of fourteen phonemes, because it was the average phrase length and we felt that human prosody comparisons were being made at the phrase level. </a:t>
            </a:r>
            <a:endParaRPr lang="en-US" dirty="0"/>
          </a:p>
        </p:txBody>
      </p:sp>
      <p:sp>
        <p:nvSpPr>
          <p:cNvPr id="4" name="Slide Number Placeholder 3"/>
          <p:cNvSpPr>
            <a:spLocks noGrp="1"/>
          </p:cNvSpPr>
          <p:nvPr>
            <p:ph type="sldNum" sz="quarter" idx="10"/>
          </p:nvPr>
        </p:nvSpPr>
        <p:spPr/>
        <p:txBody>
          <a:bodyPr/>
          <a:lstStyle/>
          <a:p>
            <a:fld id="{EBA8E455-19AB-1E43-897E-BEFF89469C2B}" type="slidenum">
              <a:rPr lang="en-US" smtClean="0"/>
              <a:pPr/>
              <a:t>83</a:t>
            </a:fld>
            <a:endParaRPr lang="en-US"/>
          </a:p>
        </p:txBody>
      </p:sp>
    </p:spTree>
    <p:extLst>
      <p:ext uri="{BB962C8B-B14F-4D97-AF65-F5344CB8AC3E}">
        <p14:creationId xmlns:p14="http://schemas.microsoft.com/office/powerpoint/2010/main" val="2729740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A8E455-19AB-1E43-897E-BEFF89469C2B}" type="slidenum">
              <a:rPr lang="en-US" smtClean="0"/>
              <a:pPr/>
              <a:t>91</a:t>
            </a:fld>
            <a:endParaRPr lang="en-US"/>
          </a:p>
        </p:txBody>
      </p:sp>
    </p:spTree>
    <p:extLst>
      <p:ext uri="{BB962C8B-B14F-4D97-AF65-F5344CB8AC3E}">
        <p14:creationId xmlns:p14="http://schemas.microsoft.com/office/powerpoint/2010/main" val="2905298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1143480" y="685631"/>
            <a:ext cx="4572481" cy="3429509"/>
          </a:xfrm>
          <a:prstGeom prst="rect">
            <a:avLst/>
          </a:prstGeom>
          <a:solidFill>
            <a:srgbClr val="FFFFFF"/>
          </a:solidFill>
          <a:ln w="9525">
            <a:solidFill>
              <a:srgbClr val="000000"/>
            </a:solidFill>
            <a:miter lim="800000"/>
            <a:headEnd/>
            <a:tailEnd/>
          </a:ln>
        </p:spPr>
        <p:txBody>
          <a:bodyPr wrap="none" lIns="80165" tIns="40083" rIns="80165" bIns="40083" anchor="ctr">
            <a:prstTxWarp prst="textNoShape">
              <a:avLst/>
            </a:prstTxWarp>
          </a:bodyPr>
          <a:lstStyle/>
          <a:p>
            <a:pPr>
              <a:lnSpc>
                <a:spcPct val="90000"/>
              </a:lnSpc>
              <a:spcBef>
                <a:spcPct val="20000"/>
              </a:spcBef>
              <a:buClr>
                <a:schemeClr val="tx1"/>
              </a:buClr>
              <a:buSzPct val="75000"/>
              <a:buFont typeface="Wingdings" charset="2"/>
              <a:buNone/>
            </a:pPr>
            <a:endParaRPr lang="en-US"/>
          </a:p>
        </p:txBody>
      </p:sp>
      <p:sp>
        <p:nvSpPr>
          <p:cNvPr id="22531" name="Text Box 3"/>
          <p:cNvSpPr>
            <a:spLocks noGrp="1" noChangeArrowheads="1"/>
          </p:cNvSpPr>
          <p:nvPr>
            <p:ph type="body"/>
          </p:nvPr>
        </p:nvSpPr>
        <p:spPr>
          <a:xfrm>
            <a:off x="685512" y="4343230"/>
            <a:ext cx="5486976" cy="4115139"/>
          </a:xfrm>
          <a:noFill/>
          <a:ln/>
        </p:spPr>
        <p:txBody>
          <a:bodyPr lIns="78891" tIns="41023" rIns="78891" bIns="41023"/>
          <a:lstStyle/>
          <a:p>
            <a:pPr marL="189280" indent="-189280">
              <a:lnSpc>
                <a:spcPct val="95000"/>
              </a:lnSpc>
              <a:spcBef>
                <a:spcPts val="395"/>
              </a:spcBef>
              <a:buSzPct val="45000"/>
              <a:tabLst>
                <a:tab pos="634643" algn="l"/>
                <a:tab pos="1269286" algn="l"/>
                <a:tab pos="1903929" algn="l"/>
                <a:tab pos="2538573" algn="l"/>
                <a:tab pos="3173216" algn="l"/>
                <a:tab pos="3807859" algn="l"/>
                <a:tab pos="4442502" algn="l"/>
                <a:tab pos="5077145" algn="l"/>
              </a:tabLst>
            </a:pPr>
            <a:r>
              <a:rPr lang="en-GB">
                <a:ea typeface="Lucida Sans Unicode" charset="0"/>
                <a:cs typeface="Lucida Sans Unicode" charset="0"/>
              </a:rPr>
              <a:t>Provide an overview.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1143480" y="685631"/>
            <a:ext cx="4572481" cy="3429509"/>
          </a:xfrm>
          <a:prstGeom prst="rect">
            <a:avLst/>
          </a:prstGeom>
          <a:solidFill>
            <a:srgbClr val="FFFFFF"/>
          </a:solidFill>
          <a:ln w="9525">
            <a:solidFill>
              <a:srgbClr val="000000"/>
            </a:solidFill>
            <a:miter lim="800000"/>
            <a:headEnd/>
            <a:tailEnd/>
          </a:ln>
        </p:spPr>
        <p:txBody>
          <a:bodyPr wrap="none" lIns="80165" tIns="40083" rIns="80165" bIns="40083" anchor="ctr">
            <a:prstTxWarp prst="textNoShape">
              <a:avLst/>
            </a:prstTxWarp>
          </a:bodyPr>
          <a:lstStyle/>
          <a:p>
            <a:endParaRPr lang="en-US"/>
          </a:p>
        </p:txBody>
      </p:sp>
      <p:sp>
        <p:nvSpPr>
          <p:cNvPr id="44035" name="Text Box 3"/>
          <p:cNvSpPr>
            <a:spLocks noGrp="1" noChangeArrowheads="1"/>
          </p:cNvSpPr>
          <p:nvPr>
            <p:ph type="body"/>
          </p:nvPr>
        </p:nvSpPr>
        <p:spPr>
          <a:xfrm>
            <a:off x="685512" y="4343230"/>
            <a:ext cx="5486976" cy="4115139"/>
          </a:xfrm>
          <a:noFill/>
          <a:ln/>
        </p:spPr>
        <p:txBody>
          <a:bodyPr lIns="78891" tIns="41023" rIns="78891" bIns="41023"/>
          <a:lstStyle/>
          <a:p>
            <a:pPr marL="189280" indent="-189280">
              <a:lnSpc>
                <a:spcPct val="95000"/>
              </a:lnSpc>
              <a:spcBef>
                <a:spcPts val="395"/>
              </a:spcBef>
              <a:buSzPct val="45000"/>
              <a:tabLst>
                <a:tab pos="634643" algn="l"/>
                <a:tab pos="1269286" algn="l"/>
                <a:tab pos="1903929" algn="l"/>
                <a:tab pos="2538573" algn="l"/>
                <a:tab pos="3173216" algn="l"/>
                <a:tab pos="3807859" algn="l"/>
                <a:tab pos="4442502" algn="l"/>
                <a:tab pos="5077145" algn="l"/>
              </a:tabLst>
            </a:pPr>
            <a:r>
              <a:rPr lang="en-GB">
                <a:ea typeface="Lucida Sans Unicode" charset="0"/>
                <a:cs typeface="Lucida Sans Unicode" charset="0"/>
              </a:rPr>
              <a:t>Provide an overview.</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Text Box 2"/>
          <p:cNvSpPr>
            <a:spLocks noGrp="1" noRot="1" noChangeAspect="1" noChangeArrowheads="1" noTextEdit="1"/>
          </p:cNvSpPr>
          <p:nvPr>
            <p:ph type="sldImg"/>
          </p:nvPr>
        </p:nvSpPr>
        <p:spPr>
          <a:xfrm>
            <a:off x="1319213" y="877888"/>
            <a:ext cx="4219575" cy="3165475"/>
          </a:xfrm>
        </p:spPr>
      </p:sp>
      <p:sp>
        <p:nvSpPr>
          <p:cNvPr id="46083" name="Text Box 3"/>
          <p:cNvSpPr>
            <a:spLocks noGrp="1" noChangeArrowheads="1"/>
          </p:cNvSpPr>
          <p:nvPr>
            <p:ph type="body" idx="1"/>
          </p:nvPr>
        </p:nvSpPr>
        <p:spPr>
          <a:xfrm>
            <a:off x="1061392" y="4350019"/>
            <a:ext cx="4740978" cy="3513685"/>
          </a:xfrm>
          <a:noFill/>
          <a:ln/>
        </p:spPr>
        <p:txBody>
          <a:bodyPr wrap="none" anchor="ct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Text Box 2"/>
          <p:cNvSpPr>
            <a:spLocks noGrp="1" noRot="1" noChangeAspect="1" noChangeArrowheads="1" noTextEdit="1"/>
          </p:cNvSpPr>
          <p:nvPr>
            <p:ph type="sldImg"/>
          </p:nvPr>
        </p:nvSpPr>
        <p:spPr>
          <a:xfrm>
            <a:off x="1319213" y="877888"/>
            <a:ext cx="4219575" cy="3165475"/>
          </a:xfrm>
        </p:spPr>
      </p:sp>
      <p:sp>
        <p:nvSpPr>
          <p:cNvPr id="48131" name="Text Box 3"/>
          <p:cNvSpPr>
            <a:spLocks noGrp="1" noChangeArrowheads="1"/>
          </p:cNvSpPr>
          <p:nvPr>
            <p:ph type="body" idx="1"/>
          </p:nvPr>
        </p:nvSpPr>
        <p:spPr>
          <a:xfrm>
            <a:off x="1061392" y="4350019"/>
            <a:ext cx="4740978" cy="3513685"/>
          </a:xfrm>
          <a:noFill/>
          <a:ln/>
        </p:spPr>
        <p:txBody>
          <a:bodyPr wrap="none" anchor="ct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Text Box 2"/>
          <p:cNvSpPr>
            <a:spLocks noGrp="1" noRot="1" noChangeAspect="1" noChangeArrowheads="1" noTextEdit="1"/>
          </p:cNvSpPr>
          <p:nvPr>
            <p:ph type="sldImg"/>
          </p:nvPr>
        </p:nvSpPr>
        <p:spPr>
          <a:xfrm>
            <a:off x="1319213" y="877888"/>
            <a:ext cx="4219575" cy="3165475"/>
          </a:xfrm>
        </p:spPr>
      </p:sp>
      <p:sp>
        <p:nvSpPr>
          <p:cNvPr id="50179" name="Text Box 3"/>
          <p:cNvSpPr>
            <a:spLocks noGrp="1" noChangeArrowheads="1"/>
          </p:cNvSpPr>
          <p:nvPr>
            <p:ph type="body" idx="1"/>
          </p:nvPr>
        </p:nvSpPr>
        <p:spPr>
          <a:xfrm>
            <a:off x="1061392" y="4350019"/>
            <a:ext cx="4740978" cy="3513685"/>
          </a:xfrm>
          <a:noFill/>
          <a:ln/>
        </p:spPr>
        <p:txBody>
          <a:bodyPr wrap="none" anchor="ct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Text Box 2"/>
          <p:cNvSpPr>
            <a:spLocks noGrp="1" noRot="1" noChangeAspect="1" noChangeArrowheads="1" noTextEdit="1"/>
          </p:cNvSpPr>
          <p:nvPr>
            <p:ph type="sldImg"/>
          </p:nvPr>
        </p:nvSpPr>
        <p:spPr>
          <a:xfrm>
            <a:off x="1319213" y="877888"/>
            <a:ext cx="4219575" cy="3165475"/>
          </a:xfrm>
        </p:spPr>
      </p:sp>
      <p:sp>
        <p:nvSpPr>
          <p:cNvPr id="52227" name="Text Box 3"/>
          <p:cNvSpPr>
            <a:spLocks noGrp="1" noChangeArrowheads="1"/>
          </p:cNvSpPr>
          <p:nvPr>
            <p:ph type="body" idx="1"/>
          </p:nvPr>
        </p:nvSpPr>
        <p:spPr>
          <a:xfrm>
            <a:off x="1061392" y="4350019"/>
            <a:ext cx="4740978" cy="3513685"/>
          </a:xfrm>
          <a:noFill/>
          <a:ln/>
        </p:spPr>
        <p:txBody>
          <a:bodyPr wrap="none" anchor="ct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Text Box 2"/>
          <p:cNvSpPr>
            <a:spLocks noGrp="1" noRot="1" noChangeAspect="1" noChangeArrowheads="1" noTextEdit="1"/>
          </p:cNvSpPr>
          <p:nvPr>
            <p:ph type="sldImg"/>
          </p:nvPr>
        </p:nvSpPr>
        <p:spPr>
          <a:xfrm>
            <a:off x="1319213" y="877888"/>
            <a:ext cx="4219575" cy="3165475"/>
          </a:xfrm>
        </p:spPr>
      </p:sp>
      <p:sp>
        <p:nvSpPr>
          <p:cNvPr id="54275" name="Text Box 3"/>
          <p:cNvSpPr>
            <a:spLocks noGrp="1" noChangeArrowheads="1"/>
          </p:cNvSpPr>
          <p:nvPr>
            <p:ph type="body" idx="1"/>
          </p:nvPr>
        </p:nvSpPr>
        <p:spPr>
          <a:xfrm>
            <a:off x="1061392" y="4350019"/>
            <a:ext cx="4740978" cy="3513685"/>
          </a:xfrm>
          <a:noFill/>
          <a:ln/>
        </p:spPr>
        <p:txBody>
          <a:bodyPr wrap="none" anchor="ct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20726B-F46B-FF4E-84EC-072C6BE476AF}"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4011764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20726B-F46B-FF4E-84EC-072C6BE476AF}"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2060860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20726B-F46B-FF4E-84EC-072C6BE476AF}"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919244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20726B-F46B-FF4E-84EC-072C6BE476AF}"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191619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20726B-F46B-FF4E-84EC-072C6BE476AF}" type="datetimeFigureOut">
              <a:rPr lang="en-US" smtClean="0"/>
              <a:t>10/9/17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177723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20726B-F46B-FF4E-84EC-072C6BE476AF}"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1270869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20726B-F46B-FF4E-84EC-072C6BE476AF}" type="datetimeFigureOut">
              <a:rPr lang="en-US" smtClean="0"/>
              <a:t>10/9/17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490953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20726B-F46B-FF4E-84EC-072C6BE476AF}" type="datetimeFigureOut">
              <a:rPr lang="en-US" smtClean="0"/>
              <a:t>10/9/17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4261943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20726B-F46B-FF4E-84EC-072C6BE476AF}" type="datetimeFigureOut">
              <a:rPr lang="en-US" smtClean="0"/>
              <a:t>10/9/17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2820120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20726B-F46B-FF4E-84EC-072C6BE476AF}"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21236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20726B-F46B-FF4E-84EC-072C6BE476AF}" type="datetimeFigureOut">
              <a:rPr lang="en-US" smtClean="0"/>
              <a:t>10/9/17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221B4C-D1EA-BD47-BAD3-B07E3DC9DE8E}" type="slidenum">
              <a:rPr lang="en-US" smtClean="0"/>
              <a:t>‹#›</a:t>
            </a:fld>
            <a:endParaRPr lang="en-US"/>
          </a:p>
        </p:txBody>
      </p:sp>
    </p:spTree>
    <p:extLst>
      <p:ext uri="{BB962C8B-B14F-4D97-AF65-F5344CB8AC3E}">
        <p14:creationId xmlns:p14="http://schemas.microsoft.com/office/powerpoint/2010/main" val="3817392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20726B-F46B-FF4E-84EC-072C6BE476AF}" type="datetimeFigureOut">
              <a:rPr lang="en-US" smtClean="0"/>
              <a:t>10/9/17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221B4C-D1EA-BD47-BAD3-B07E3DC9DE8E}" type="slidenum">
              <a:rPr lang="en-US" smtClean="0"/>
              <a:t>‹#›</a:t>
            </a:fld>
            <a:endParaRPr lang="en-US"/>
          </a:p>
        </p:txBody>
      </p:sp>
    </p:spTree>
    <p:extLst>
      <p:ext uri="{BB962C8B-B14F-4D97-AF65-F5344CB8AC3E}">
        <p14:creationId xmlns:p14="http://schemas.microsoft.com/office/powerpoint/2010/main" val="1139154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4.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5CDH2007%5Cselection.html" TargetMode="Externa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hyperlink" Target="http://seasr.org/" TargetMode="External"/><Relationship Id="rId4" Type="http://schemas.openxmlformats.org/officeDocument/2006/relationships/hyperlink" Target="http://tclement.ischool.utexas.edu/ProseVis" TargetMode="External"/><Relationship Id="rId1" Type="http://schemas.openxmlformats.org/officeDocument/2006/relationships/slideLayout" Target="../slideLayouts/slideLayout2.xml"/><Relationship Id="rId2" Type="http://schemas.openxmlformats.org/officeDocument/2006/relationships/hyperlink" Target="http://mary.dfki.d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ary.dfki.de/" TargetMode="Externa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Week 5 (10/9)</a:t>
            </a:r>
            <a:r>
              <a:rPr lang="en-US" smtClean="0"/>
              <a:t>: An Algorithmic Criticism: Word-Level Text Analysis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49280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11"/>
          <p:cNvSpPr txBox="1">
            <a:spLocks noChangeArrowheads="1"/>
          </p:cNvSpPr>
          <p:nvPr/>
        </p:nvSpPr>
        <p:spPr bwMode="auto">
          <a:xfrm>
            <a:off x="3385440" y="4535037"/>
            <a:ext cx="5062262" cy="805768"/>
          </a:xfrm>
          <a:prstGeom prst="rect">
            <a:avLst/>
          </a:prstGeom>
          <a:noFill/>
          <a:ln w="9525">
            <a:noFill/>
            <a:round/>
            <a:headEnd/>
            <a:tailEnd/>
          </a:ln>
        </p:spPr>
        <p:txBody>
          <a:bodyPr wrap="none" lIns="81606" tIns="42435" rIns="81606" bIns="42435">
            <a:prstTxWarp prst="textNoShape">
              <a:avLst/>
            </a:prstTxWarp>
            <a:spAutoFit/>
          </a:bodyPr>
          <a:lstStyle/>
          <a:p>
            <a:pPr hangingPunct="0">
              <a:lnSpc>
                <a:spcPct val="93000"/>
              </a:lnSpc>
              <a:buClr>
                <a:srgbClr val="000000"/>
              </a:buClr>
              <a:buSzPct val="45000"/>
              <a:tabLst>
                <a:tab pos="656650" algn="l"/>
                <a:tab pos="1313299" algn="l"/>
              </a:tabLst>
            </a:pPr>
            <a:r>
              <a:rPr lang="en-GB" sz="2500" b="1" dirty="0">
                <a:ea typeface="Lucida Sans Unicode" charset="0"/>
                <a:cs typeface="Lucida Sans Unicode" charset="0"/>
              </a:rPr>
              <a:t>1</a:t>
            </a:r>
            <a:r>
              <a:rPr lang="en-GB" sz="2500" dirty="0">
                <a:ea typeface="Lucida Sans Unicode" charset="0"/>
                <a:cs typeface="Lucida Sans Unicode" charset="0"/>
              </a:rPr>
              <a:t>: N-Grams, frequent pattern analysis</a:t>
            </a:r>
          </a:p>
          <a:p>
            <a:pPr hangingPunct="0">
              <a:lnSpc>
                <a:spcPct val="93000"/>
              </a:lnSpc>
              <a:buClr>
                <a:srgbClr val="000000"/>
              </a:buClr>
              <a:buSzPct val="45000"/>
              <a:tabLst>
                <a:tab pos="656650" algn="l"/>
                <a:tab pos="1313299" algn="l"/>
              </a:tabLst>
            </a:pPr>
            <a:r>
              <a:rPr lang="en-GB" sz="2500" dirty="0">
                <a:ea typeface="Lucida Sans Unicode" charset="0"/>
                <a:cs typeface="Lucida Sans Unicode" charset="0"/>
              </a:rPr>
              <a:t> and </a:t>
            </a:r>
            <a:r>
              <a:rPr lang="en-GB" sz="2500" i="1" dirty="0" err="1">
                <a:ea typeface="Lucida Sans Unicode" charset="0"/>
                <a:cs typeface="Lucida Sans Unicode" charset="0"/>
              </a:rPr>
              <a:t>FeatureLens</a:t>
            </a:r>
            <a:endParaRPr lang="en-GB" sz="2500" i="1" dirty="0">
              <a:ea typeface="Lucida Sans Unicode" charset="0"/>
              <a:cs typeface="Lucida Sans Unicode" charset="0"/>
            </a:endParaRPr>
          </a:p>
        </p:txBody>
      </p:sp>
      <p:sp>
        <p:nvSpPr>
          <p:cNvPr id="36875" name="Text Box 11"/>
          <p:cNvSpPr txBox="1">
            <a:spLocks noChangeArrowheads="1"/>
          </p:cNvSpPr>
          <p:nvPr/>
        </p:nvSpPr>
        <p:spPr bwMode="auto">
          <a:xfrm>
            <a:off x="0" y="5502818"/>
            <a:ext cx="3801600" cy="818006"/>
          </a:xfrm>
          <a:prstGeom prst="rect">
            <a:avLst/>
          </a:prstGeom>
          <a:noFill/>
          <a:ln w="9525">
            <a:noFill/>
            <a:round/>
            <a:headEnd/>
            <a:tailEnd/>
          </a:ln>
        </p:spPr>
        <p:txBody>
          <a:bodyPr lIns="81606" tIns="42435" rIns="81606" bIns="42435">
            <a:prstTxWarp prst="textNoShape">
              <a:avLst/>
            </a:prstTxWarp>
            <a:spAutoFit/>
          </a:bodyPr>
          <a:lstStyle/>
          <a:p>
            <a:pPr hangingPunct="0">
              <a:lnSpc>
                <a:spcPct val="93000"/>
              </a:lnSpc>
              <a:buClr>
                <a:srgbClr val="000000"/>
              </a:buClr>
              <a:buSzPct val="45000"/>
              <a:tabLst>
                <a:tab pos="656650" algn="l"/>
                <a:tab pos="1313299" algn="l"/>
              </a:tabLst>
            </a:pPr>
            <a:r>
              <a:rPr lang="en-GB" sz="2500" b="1">
                <a:ea typeface="Lucida Sans Unicode" charset="0"/>
                <a:cs typeface="Lucida Sans Unicode" charset="0"/>
              </a:rPr>
              <a:t>2</a:t>
            </a:r>
            <a:r>
              <a:rPr lang="en-GB" sz="2500">
                <a:ea typeface="Lucida Sans Unicode" charset="0"/>
                <a:cs typeface="Lucida Sans Unicode" charset="0"/>
              </a:rPr>
              <a:t>: Repetition analysis and </a:t>
            </a:r>
            <a:r>
              <a:rPr lang="en-GB" sz="2500" i="1">
                <a:ea typeface="Lucida Sans Unicode" charset="0"/>
                <a:cs typeface="Lucida Sans Unicode" charset="0"/>
              </a:rPr>
              <a:t>SpotFire</a:t>
            </a:r>
          </a:p>
        </p:txBody>
      </p:sp>
      <p:sp>
        <p:nvSpPr>
          <p:cNvPr id="43012" name="AutoShape 2"/>
          <p:cNvSpPr>
            <a:spLocks noGrp="1" noChangeArrowheads="1"/>
          </p:cNvSpPr>
          <p:nvPr>
            <p:ph type="title"/>
          </p:nvPr>
        </p:nvSpPr>
        <p:spPr>
          <a:xfrm>
            <a:off x="447840" y="-27363"/>
            <a:ext cx="7925760" cy="1144920"/>
          </a:xfrm>
        </p:spPr>
        <p:txBody>
          <a:bodyPr lIns="81606" tIns="42435" rIns="81606" bIns="42435" anchor="ctr">
            <a:normAutofit fontScale="90000"/>
          </a:bodyPr>
          <a:lstStyle/>
          <a:p>
            <a:pPr>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pPr>
            <a:r>
              <a:rPr lang="en-GB" dirty="0" smtClean="0">
                <a:solidFill>
                  <a:schemeClr val="tx1"/>
                </a:solidFill>
              </a:rPr>
              <a:t>Tools for reading Algorithmic criticism </a:t>
            </a:r>
            <a:r>
              <a:rPr lang="en-GB" dirty="0" smtClean="0">
                <a:solidFill>
                  <a:schemeClr val="bg1"/>
                </a:solidFill>
              </a:rPr>
              <a:t> </a:t>
            </a:r>
            <a:endParaRPr lang="en-GB" sz="3300" dirty="0">
              <a:solidFill>
                <a:schemeClr val="bg1"/>
              </a:solidFill>
            </a:endParaRPr>
          </a:p>
        </p:txBody>
      </p:sp>
      <p:sp>
        <p:nvSpPr>
          <p:cNvPr id="43013" name="Text Box 3"/>
          <p:cNvSpPr txBox="1">
            <a:spLocks noChangeArrowheads="1"/>
          </p:cNvSpPr>
          <p:nvPr/>
        </p:nvSpPr>
        <p:spPr bwMode="auto">
          <a:xfrm>
            <a:off x="181440" y="6457638"/>
            <a:ext cx="5745600" cy="236185"/>
          </a:xfrm>
          <a:prstGeom prst="rect">
            <a:avLst/>
          </a:prstGeom>
          <a:noFill/>
          <a:ln w="9525">
            <a:noFill/>
            <a:round/>
            <a:headEnd/>
            <a:tailEnd/>
          </a:ln>
        </p:spPr>
        <p:txBody>
          <a:bodyPr wrap="none" lIns="81606" tIns="40803" rIns="81606" bIns="40803">
            <a:prstTxWarp prst="textNoShape">
              <a:avLst/>
            </a:prstTxWarp>
          </a:bodyPr>
          <a:lstStyle/>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Lst>
            </a:pPr>
            <a:endParaRPr lang="en-US" sz="1100">
              <a:ea typeface="Lucida Sans Unicode" charset="0"/>
              <a:cs typeface="Lucida Sans Unicode" charset="0"/>
            </a:endParaRPr>
          </a:p>
        </p:txBody>
      </p:sp>
      <p:pic>
        <p:nvPicPr>
          <p:cNvPr id="43014" name="Picture 3" descr="genimage"/>
          <p:cNvPicPr>
            <a:picLocks noChangeAspect="1" noChangeArrowheads="1"/>
          </p:cNvPicPr>
          <p:nvPr/>
        </p:nvPicPr>
        <p:blipFill>
          <a:blip r:embed="rId3"/>
          <a:srcRect/>
          <a:stretch>
            <a:fillRect/>
          </a:stretch>
        </p:blipFill>
        <p:spPr bwMode="auto">
          <a:xfrm>
            <a:off x="3120480" y="940419"/>
            <a:ext cx="5984640" cy="3479405"/>
          </a:xfrm>
          <a:prstGeom prst="rect">
            <a:avLst/>
          </a:prstGeom>
          <a:noFill/>
          <a:ln w="9525">
            <a:solidFill>
              <a:schemeClr val="tx1"/>
            </a:solidFill>
            <a:miter lim="800000"/>
            <a:headEnd/>
            <a:tailEnd/>
          </a:ln>
        </p:spPr>
      </p:pic>
      <p:pic>
        <p:nvPicPr>
          <p:cNvPr id="2" name="Picture 6"/>
          <p:cNvPicPr>
            <a:picLocks noChangeAspect="1" noChangeArrowheads="1"/>
          </p:cNvPicPr>
          <p:nvPr/>
        </p:nvPicPr>
        <p:blipFill>
          <a:blip r:embed="rId4"/>
          <a:srcRect/>
          <a:stretch>
            <a:fillRect/>
          </a:stretch>
        </p:blipFill>
        <p:spPr bwMode="auto">
          <a:xfrm>
            <a:off x="145441" y="1355183"/>
            <a:ext cx="5670720" cy="4212442"/>
          </a:xfrm>
          <a:prstGeom prst="rect">
            <a:avLst/>
          </a:prstGeom>
          <a:noFill/>
          <a:ln w="9525">
            <a:noFill/>
            <a:round/>
            <a:headEnd/>
            <a:tailEnd/>
          </a:ln>
        </p:spPr>
      </p:pic>
      <p:pic>
        <p:nvPicPr>
          <p:cNvPr id="14" name="Picture 3" descr="mainMain"/>
          <p:cNvPicPr>
            <a:picLocks noChangeAspect="1" noChangeArrowheads="1"/>
          </p:cNvPicPr>
          <p:nvPr/>
        </p:nvPicPr>
        <p:blipFill>
          <a:blip r:embed="rId5"/>
          <a:srcRect/>
          <a:stretch>
            <a:fillRect/>
          </a:stretch>
        </p:blipFill>
        <p:spPr bwMode="auto">
          <a:xfrm>
            <a:off x="1323360" y="2115583"/>
            <a:ext cx="6013440" cy="4081388"/>
          </a:xfrm>
          <a:prstGeom prst="rect">
            <a:avLst/>
          </a:prstGeom>
          <a:noFill/>
          <a:ln w="9525">
            <a:noFill/>
            <a:miter lim="800000"/>
            <a:headEnd/>
            <a:tailEnd/>
          </a:ln>
        </p:spPr>
      </p:pic>
      <p:sp>
        <p:nvSpPr>
          <p:cNvPr id="15" name="Text Box 11"/>
          <p:cNvSpPr txBox="1">
            <a:spLocks noChangeArrowheads="1"/>
          </p:cNvSpPr>
          <p:nvPr/>
        </p:nvSpPr>
        <p:spPr bwMode="auto">
          <a:xfrm>
            <a:off x="1876320" y="6194091"/>
            <a:ext cx="5736960" cy="453647"/>
          </a:xfrm>
          <a:prstGeom prst="rect">
            <a:avLst/>
          </a:prstGeom>
          <a:noFill/>
          <a:ln w="9525">
            <a:noFill/>
            <a:round/>
            <a:headEnd/>
            <a:tailEnd/>
          </a:ln>
        </p:spPr>
        <p:txBody>
          <a:bodyPr lIns="81606" tIns="42435" rIns="81606" bIns="42435">
            <a:prstTxWarp prst="textNoShape">
              <a:avLst/>
            </a:prstTxWarp>
            <a:spAutoFit/>
          </a:bodyPr>
          <a:lstStyle/>
          <a:p>
            <a:pPr hangingPunct="0">
              <a:lnSpc>
                <a:spcPct val="93000"/>
              </a:lnSpc>
              <a:buClr>
                <a:srgbClr val="000000"/>
              </a:buClr>
              <a:buSzPct val="45000"/>
              <a:tabLst>
                <a:tab pos="656650" algn="l"/>
                <a:tab pos="1313299" algn="l"/>
              </a:tabLst>
            </a:pPr>
            <a:r>
              <a:rPr lang="en-GB" sz="2500" b="1">
                <a:ea typeface="Lucida Sans Unicode" charset="0"/>
                <a:cs typeface="Lucida Sans Unicode" charset="0"/>
              </a:rPr>
              <a:t>3</a:t>
            </a:r>
            <a:r>
              <a:rPr lang="en-GB" sz="2500">
                <a:ea typeface="Lucida Sans Unicode" charset="0"/>
                <a:cs typeface="Lucida Sans Unicode" charset="0"/>
              </a:rPr>
              <a:t>: Word usage, Dunnings and </a:t>
            </a:r>
            <a:r>
              <a:rPr lang="en-GB" sz="2500" i="1">
                <a:ea typeface="Lucida Sans Unicode" charset="0"/>
                <a:cs typeface="Lucida Sans Unicode" charset="0"/>
              </a:rPr>
              <a:t>PosViz</a:t>
            </a:r>
          </a:p>
        </p:txBody>
      </p:sp>
      <p:sp>
        <p:nvSpPr>
          <p:cNvPr id="43018" name="Slide Number Placeholder 9"/>
          <p:cNvSpPr>
            <a:spLocks noGrp="1"/>
          </p:cNvSpPr>
          <p:nvPr>
            <p:ph type="sldNum" sz="quarter" idx="12"/>
          </p:nvPr>
        </p:nvSpPr>
        <p:spPr>
          <a:noFill/>
        </p:spPr>
        <p:txBody>
          <a:bodyPr/>
          <a:lstStyle/>
          <a:p>
            <a:fld id="{B37AFB26-4879-2D4E-B611-F6902509D7D6}" type="slidenum">
              <a:rPr lang="en-US" smtClean="0"/>
              <a:pPr/>
              <a:t>10</a:t>
            </a:fld>
            <a:endParaRPr lang="en-US" smtClean="0"/>
          </a:p>
        </p:txBody>
      </p:sp>
    </p:spTree>
    <p:extLst>
      <p:ext uri="{BB962C8B-B14F-4D97-AF65-F5344CB8AC3E}">
        <p14:creationId xmlns:p14="http://schemas.microsoft.com/office/powerpoint/2010/main" val="91767103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5"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4"/>
          <p:cNvSpPr>
            <a:spLocks noGrp="1"/>
          </p:cNvSpPr>
          <p:nvPr>
            <p:ph type="sldNum" sz="quarter" idx="12"/>
          </p:nvPr>
        </p:nvSpPr>
        <p:spPr>
          <a:noFill/>
        </p:spPr>
        <p:txBody>
          <a:bodyPr/>
          <a:lstStyle/>
          <a:p>
            <a:pPr defTabSz="914414"/>
            <a:fld id="{2EC147A6-3497-D04B-B9BC-DDEB09549F5D}" type="slidenum">
              <a:rPr lang="en-US" smtClean="0"/>
              <a:pPr defTabSz="914414"/>
              <a:t>11</a:t>
            </a:fld>
            <a:endParaRPr lang="en-US" smtClean="0"/>
          </a:p>
        </p:txBody>
      </p:sp>
      <p:pic>
        <p:nvPicPr>
          <p:cNvPr id="45060" name="Picture 3" descr="genimage"/>
          <p:cNvPicPr>
            <a:picLocks noChangeAspect="1" noChangeArrowheads="1"/>
          </p:cNvPicPr>
          <p:nvPr/>
        </p:nvPicPr>
        <p:blipFill>
          <a:blip r:embed="rId3"/>
          <a:srcRect/>
          <a:stretch>
            <a:fillRect/>
          </a:stretch>
        </p:blipFill>
        <p:spPr bwMode="auto">
          <a:xfrm>
            <a:off x="168481" y="871292"/>
            <a:ext cx="8827200" cy="5131258"/>
          </a:xfrm>
          <a:prstGeom prst="rect">
            <a:avLst/>
          </a:prstGeom>
          <a:noFill/>
          <a:ln w="9525">
            <a:noFill/>
            <a:miter lim="800000"/>
            <a:headEnd/>
            <a:tailEnd/>
          </a:ln>
        </p:spPr>
      </p:pic>
      <p:sp>
        <p:nvSpPr>
          <p:cNvPr id="45061" name="Text Box 8"/>
          <p:cNvSpPr txBox="1">
            <a:spLocks noChangeArrowheads="1"/>
          </p:cNvSpPr>
          <p:nvPr/>
        </p:nvSpPr>
        <p:spPr bwMode="auto">
          <a:xfrm>
            <a:off x="217440" y="6055836"/>
            <a:ext cx="8640001" cy="753849"/>
          </a:xfrm>
          <a:prstGeom prst="rect">
            <a:avLst/>
          </a:prstGeom>
          <a:noFill/>
          <a:ln w="9525">
            <a:solidFill>
              <a:schemeClr val="tx1"/>
            </a:solidFill>
            <a:miter lim="800000"/>
            <a:headEnd/>
            <a:tailEnd/>
          </a:ln>
        </p:spPr>
        <p:txBody>
          <a:bodyPr wrap="square" lIns="82927" tIns="41464" rIns="82927" bIns="41464">
            <a:prstTxWarp prst="textNoShape">
              <a:avLst/>
            </a:prstTxWarp>
            <a:spAutoFit/>
          </a:bodyPr>
          <a:lstStyle/>
          <a:p>
            <a:pPr defTabSz="828013"/>
            <a:r>
              <a:rPr lang="en-US" sz="2200" b="1" dirty="0"/>
              <a:t>Created by Anthony Don, Catherine </a:t>
            </a:r>
            <a:r>
              <a:rPr lang="en-US" sz="2200" b="1" dirty="0" err="1"/>
              <a:t>Plaisant</a:t>
            </a:r>
            <a:r>
              <a:rPr lang="en-US" sz="2200" b="1" dirty="0"/>
              <a:t> and team at HCIL</a:t>
            </a:r>
            <a:br>
              <a:rPr lang="en-US" sz="2200" b="1" dirty="0"/>
            </a:br>
            <a:r>
              <a:rPr lang="en-US" sz="2200" b="1" dirty="0"/>
              <a:t>http://</a:t>
            </a:r>
            <a:r>
              <a:rPr lang="en-US" sz="2200" b="1" dirty="0" err="1"/>
              <a:t>www.cs.umd.edu/hcil/textvis/featurelens</a:t>
            </a:r>
            <a:r>
              <a:rPr lang="en-US" sz="2200" b="1" dirty="0"/>
              <a:t>/.</a:t>
            </a:r>
          </a:p>
        </p:txBody>
      </p:sp>
      <p:sp>
        <p:nvSpPr>
          <p:cNvPr id="45059" name="AutoShape 2"/>
          <p:cNvSpPr>
            <a:spLocks noGrp="1" noChangeArrowheads="1"/>
          </p:cNvSpPr>
          <p:nvPr>
            <p:ph type="title"/>
          </p:nvPr>
        </p:nvSpPr>
        <p:spPr>
          <a:xfrm>
            <a:off x="2774881" y="4396782"/>
            <a:ext cx="4216319" cy="1143480"/>
          </a:xfrm>
        </p:spPr>
        <p:txBody>
          <a:bodyPr lIns="0" tIns="0" rIns="0" bIns="0" anchor="ctr"/>
          <a:lstStyle/>
          <a:p>
            <a:pPr>
              <a:tabLst>
                <a:tab pos="656650" algn="l"/>
                <a:tab pos="1313299" algn="l"/>
                <a:tab pos="1969949" algn="l"/>
                <a:tab pos="2626599" algn="l"/>
                <a:tab pos="3283248" algn="l"/>
                <a:tab pos="3939898" algn="l"/>
                <a:tab pos="4595108" algn="l"/>
                <a:tab pos="5253198" algn="l"/>
                <a:tab pos="5909847" algn="l"/>
                <a:tab pos="6563617" algn="l"/>
                <a:tab pos="7218827" algn="l"/>
              </a:tabLst>
            </a:pPr>
            <a:r>
              <a:rPr lang="en-GB" dirty="0" err="1">
                <a:latin typeface="+mn-lt"/>
              </a:rPr>
              <a:t>FeatureLens</a:t>
            </a:r>
            <a:endParaRPr lang="en-GB" dirty="0">
              <a:latin typeface="+mn-lt"/>
            </a:endParaRPr>
          </a:p>
        </p:txBody>
      </p:sp>
      <p:sp>
        <p:nvSpPr>
          <p:cNvPr id="7" name="AutoShape 2"/>
          <p:cNvSpPr txBox="1">
            <a:spLocks noChangeArrowheads="1"/>
          </p:cNvSpPr>
          <p:nvPr/>
        </p:nvSpPr>
        <p:spPr bwMode="auto">
          <a:xfrm>
            <a:off x="197280" y="-27363"/>
            <a:ext cx="9143999"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200" dirty="0" smtClean="0">
                <a:latin typeface="+mj-lt"/>
                <a:ea typeface="ＭＳ Ｐゴシック" charset="-128"/>
                <a:cs typeface="ＭＳ Ｐゴシック" charset="-128"/>
              </a:rPr>
              <a:t>Algorithmic criticism: </a:t>
            </a:r>
            <a:r>
              <a:rPr lang="en-GB" sz="3200" dirty="0">
                <a:latin typeface="+mj-lt"/>
                <a:ea typeface="ＭＳ Ｐゴシック" charset="-128"/>
                <a:cs typeface="ＭＳ Ｐゴシック" charset="-128"/>
              </a:rPr>
              <a:t>frequent pattern analysis </a:t>
            </a:r>
            <a:r>
              <a:rPr lang="en-GB" sz="3200" dirty="0">
                <a:solidFill>
                  <a:schemeClr val="bg1"/>
                </a:solidFill>
                <a:latin typeface="+mj-lt"/>
                <a:ea typeface="ＭＳ Ｐゴシック" charset="-128"/>
                <a:cs typeface="ＭＳ Ｐゴシック" charset="-128"/>
              </a:rPr>
              <a:t> </a:t>
            </a:r>
            <a:endParaRPr lang="en-GB" sz="3300" dirty="0">
              <a:solidFill>
                <a:schemeClr val="bg1"/>
              </a:solidFill>
              <a:latin typeface="+mj-lt"/>
              <a:ea typeface="ＭＳ Ｐゴシック" charset="-128"/>
              <a:cs typeface="ＭＳ Ｐゴシック" charset="-128"/>
            </a:endParaRPr>
          </a:p>
        </p:txBody>
      </p:sp>
    </p:spTree>
    <p:extLst>
      <p:ext uri="{BB962C8B-B14F-4D97-AF65-F5344CB8AC3E}">
        <p14:creationId xmlns:p14="http://schemas.microsoft.com/office/powerpoint/2010/main" val="37503242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pPr defTabSz="914414"/>
            <a:fld id="{FDB47DF9-6258-E74E-9263-6CBD3717AF7B}" type="slidenum">
              <a:rPr lang="en-US" smtClean="0"/>
              <a:pPr defTabSz="914414"/>
              <a:t>12</a:t>
            </a:fld>
            <a:endParaRPr lang="en-US" smtClean="0"/>
          </a:p>
        </p:txBody>
      </p:sp>
      <p:sp>
        <p:nvSpPr>
          <p:cNvPr id="47108" name="Rectangle 3"/>
          <p:cNvSpPr>
            <a:spLocks noGrp="1" noChangeArrowheads="1"/>
          </p:cNvSpPr>
          <p:nvPr>
            <p:ph type="body" idx="1"/>
          </p:nvPr>
        </p:nvSpPr>
        <p:spPr>
          <a:xfrm>
            <a:off x="839521" y="1769946"/>
            <a:ext cx="7691040" cy="4349258"/>
          </a:xfrm>
        </p:spPr>
        <p:txBody>
          <a:bodyPr lIns="0" tIns="0" rIns="0" bIns="0"/>
          <a:lstStyle/>
          <a:p>
            <a:pPr marL="456487" indent="-391686" defTabSz="407526">
              <a:tabLst>
                <a:tab pos="656650" algn="l"/>
                <a:tab pos="1313299" algn="l"/>
                <a:tab pos="1969949" algn="l"/>
                <a:tab pos="2626599" algn="l"/>
                <a:tab pos="3283248" algn="l"/>
                <a:tab pos="3939898" algn="l"/>
                <a:tab pos="4595108" algn="l"/>
                <a:tab pos="5253198" algn="l"/>
                <a:tab pos="5909847" algn="l"/>
                <a:tab pos="6563617" algn="l"/>
                <a:tab pos="7218827" algn="l"/>
              </a:tabLst>
            </a:pPr>
            <a:r>
              <a:rPr lang="en-GB" sz="3600" dirty="0" err="1"/>
              <a:t>n</a:t>
            </a:r>
            <a:r>
              <a:rPr lang="en-GB" sz="3600" dirty="0"/>
              <a:t>-gram : </a:t>
            </a:r>
            <a:r>
              <a:rPr lang="en-GB" sz="3600" dirty="0" err="1"/>
              <a:t>n</a:t>
            </a:r>
            <a:r>
              <a:rPr lang="en-GB" sz="3600" dirty="0"/>
              <a:t> consecutive words</a:t>
            </a:r>
          </a:p>
          <a:p>
            <a:pPr marL="456487" indent="-391686" defTabSz="407526">
              <a:tabLst>
                <a:tab pos="656650" algn="l"/>
                <a:tab pos="1313299" algn="l"/>
                <a:tab pos="1969949" algn="l"/>
                <a:tab pos="2626599" algn="l"/>
                <a:tab pos="3283248" algn="l"/>
                <a:tab pos="3939898" algn="l"/>
                <a:tab pos="4595108" algn="l"/>
                <a:tab pos="5253198" algn="l"/>
                <a:tab pos="5909847" algn="l"/>
                <a:tab pos="6563617" algn="l"/>
                <a:tab pos="7218827" algn="l"/>
              </a:tabLst>
            </a:pPr>
            <a:r>
              <a:rPr lang="en-GB" sz="3600" dirty="0"/>
              <a:t>example : </a:t>
            </a:r>
          </a:p>
        </p:txBody>
      </p:sp>
      <p:sp>
        <p:nvSpPr>
          <p:cNvPr id="47109" name="Text Box 4"/>
          <p:cNvSpPr txBox="1">
            <a:spLocks noChangeArrowheads="1"/>
          </p:cNvSpPr>
          <p:nvPr/>
        </p:nvSpPr>
        <p:spPr bwMode="auto">
          <a:xfrm>
            <a:off x="2152800" y="3636382"/>
            <a:ext cx="5598720" cy="534296"/>
          </a:xfrm>
          <a:prstGeom prst="rect">
            <a:avLst/>
          </a:prstGeom>
          <a:solidFill>
            <a:srgbClr val="C0C0C0"/>
          </a:solidFill>
          <a:ln w="9525">
            <a:solidFill>
              <a:srgbClr val="000000"/>
            </a:solidFill>
            <a:round/>
            <a:headEnd/>
            <a:tailEnd/>
          </a:ln>
        </p:spPr>
        <p:txBody>
          <a:bodyPr wrap="none" lIns="81615" tIns="40807" rIns="81615" bIns="40807">
            <a:prstTxWarp prst="textNoShape">
              <a:avLst/>
            </a:prstTxWarp>
          </a:bodyPr>
          <a:lstStyle/>
          <a:p>
            <a:pPr hangingPunct="0">
              <a:lnSpc>
                <a:spcPct val="93000"/>
              </a:lnSpc>
              <a:buClr>
                <a:srgbClr val="000000"/>
              </a:buClr>
              <a:buSzPct val="45000"/>
              <a:tabLst>
                <a:tab pos="656650" algn="l"/>
                <a:tab pos="1313299" algn="l"/>
                <a:tab pos="1969949" algn="l"/>
              </a:tabLst>
            </a:pPr>
            <a:r>
              <a:rPr lang="en-US" sz="2500"/>
              <a:t>This is now a description of all of them</a:t>
            </a:r>
            <a:r>
              <a:rPr lang="en-GB" sz="2500">
                <a:solidFill>
                  <a:srgbClr val="000000"/>
                </a:solidFill>
                <a:ea typeface="Lucida Sans Unicode" charset="0"/>
                <a:cs typeface="Lucida Sans Unicode" charset="0"/>
              </a:rPr>
              <a:t>.</a:t>
            </a:r>
          </a:p>
        </p:txBody>
      </p:sp>
      <p:sp>
        <p:nvSpPr>
          <p:cNvPr id="47110" name="AutoShape 5"/>
          <p:cNvSpPr>
            <a:spLocks noChangeArrowheads="1"/>
          </p:cNvSpPr>
          <p:nvPr/>
        </p:nvSpPr>
        <p:spPr bwMode="auto">
          <a:xfrm>
            <a:off x="2152800" y="3636382"/>
            <a:ext cx="1728000" cy="483891"/>
          </a:xfrm>
          <a:prstGeom prst="roundRect">
            <a:avLst>
              <a:gd name="adj" fmla="val 440"/>
            </a:avLst>
          </a:prstGeom>
          <a:noFill/>
          <a:ln w="36000">
            <a:solidFill>
              <a:srgbClr val="800000"/>
            </a:solidFill>
            <a:round/>
            <a:headEnd/>
            <a:tailEnd/>
          </a:ln>
        </p:spPr>
        <p:txBody>
          <a:bodyPr wrap="none" lIns="82945" tIns="41473" rIns="82945" bIns="41473" anchor="ctr">
            <a:prstTxWarp prst="textNoShape">
              <a:avLst/>
            </a:prstTxWarp>
          </a:bodyPr>
          <a:lstStyle/>
          <a:p>
            <a:endParaRPr lang="en-US"/>
          </a:p>
        </p:txBody>
      </p:sp>
      <p:sp>
        <p:nvSpPr>
          <p:cNvPr id="26631" name="Text Box 6"/>
          <p:cNvSpPr txBox="1">
            <a:spLocks noChangeArrowheads="1"/>
          </p:cNvSpPr>
          <p:nvPr/>
        </p:nvSpPr>
        <p:spPr bwMode="auto">
          <a:xfrm>
            <a:off x="866880" y="4535037"/>
            <a:ext cx="8277120" cy="1274533"/>
          </a:xfrm>
          <a:prstGeom prst="rect">
            <a:avLst/>
          </a:prstGeom>
          <a:noFill/>
          <a:ln w="9525">
            <a:noFill/>
            <a:round/>
            <a:headEnd/>
            <a:tailEnd/>
          </a:ln>
        </p:spPr>
        <p:txBody>
          <a:bodyPr wrap="none" lIns="81615" tIns="40807" rIns="81615" bIns="40807">
            <a:prstTxWarp prst="textNoShape">
              <a:avLst/>
            </a:prstTxWarp>
          </a:bodyPr>
          <a:lstStyle/>
          <a:p>
            <a:pPr hangingPunct="0">
              <a:lnSpc>
                <a:spcPct val="93000"/>
              </a:lnSpc>
              <a:buClr>
                <a:srgbClr val="000000"/>
              </a:buClr>
              <a:buSzPct val="45000"/>
              <a:tabLst>
                <a:tab pos="656650" algn="l"/>
                <a:tab pos="1313299" algn="l"/>
                <a:tab pos="1969949" algn="l"/>
                <a:tab pos="2626599" algn="l"/>
                <a:tab pos="3283248" algn="l"/>
                <a:tab pos="3939898" algn="l"/>
                <a:tab pos="4595108" algn="l"/>
              </a:tabLst>
            </a:pPr>
            <a:r>
              <a:rPr lang="en-GB" sz="3300" dirty="0">
                <a:ea typeface="Lucida Sans Unicode" charset="0"/>
                <a:cs typeface="Lucida Sans Unicode" charset="0"/>
              </a:rPr>
              <a:t>Set of 3-grams: </a:t>
            </a:r>
            <a:endParaRPr lang="en-GB" sz="3600" b="1" dirty="0">
              <a:solidFill>
                <a:schemeClr val="tx2"/>
              </a:solidFill>
            </a:endParaRPr>
          </a:p>
          <a:p>
            <a:pPr hangingPunct="0">
              <a:lnSpc>
                <a:spcPct val="93000"/>
              </a:lnSpc>
              <a:buClr>
                <a:srgbClr val="000000"/>
              </a:buClr>
              <a:buSzPct val="45000"/>
              <a:tabLst>
                <a:tab pos="656650" algn="l"/>
                <a:tab pos="1313299" algn="l"/>
                <a:tab pos="1969949" algn="l"/>
                <a:tab pos="2626599" algn="l"/>
                <a:tab pos="3283248" algn="l"/>
                <a:tab pos="3939898" algn="l"/>
                <a:tab pos="4595108" algn="l"/>
              </a:tabLst>
            </a:pPr>
            <a:r>
              <a:rPr lang="en-GB" sz="3300" dirty="0">
                <a:ea typeface="Lucida Sans Unicode" charset="0"/>
                <a:cs typeface="Lucida Sans Unicode" charset="0"/>
              </a:rPr>
              <a:t>					{</a:t>
            </a:r>
            <a:r>
              <a:rPr lang="en-GB" sz="3300" b="1" dirty="0">
                <a:ea typeface="Lucida Sans Unicode" charset="0"/>
                <a:cs typeface="Lucida Sans Unicode" charset="0"/>
              </a:rPr>
              <a:t>This is now</a:t>
            </a:r>
            <a:r>
              <a:rPr lang="en-GB" sz="3300" dirty="0">
                <a:ea typeface="Lucida Sans Unicode" charset="0"/>
                <a:cs typeface="Lucida Sans Unicode" charset="0"/>
              </a:rPr>
              <a:t>}</a:t>
            </a:r>
          </a:p>
        </p:txBody>
      </p:sp>
      <p:sp>
        <p:nvSpPr>
          <p:cNvPr id="8" name="AutoShape 2"/>
          <p:cNvSpPr txBox="1">
            <a:spLocks noChangeArrowheads="1"/>
          </p:cNvSpPr>
          <p:nvPr/>
        </p:nvSpPr>
        <p:spPr bwMode="auto">
          <a:xfrm>
            <a:off x="770400" y="417644"/>
            <a:ext cx="7925760"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300" dirty="0" smtClean="0">
                <a:latin typeface="+mj-lt"/>
                <a:ea typeface="ＭＳ Ｐゴシック" charset="-128"/>
                <a:cs typeface="ＭＳ Ｐゴシック" charset="-128"/>
              </a:rPr>
              <a:t>Algorithmic criticism: </a:t>
            </a:r>
            <a:r>
              <a:rPr lang="en-GB" sz="3300" dirty="0" err="1">
                <a:latin typeface="+mj-lt"/>
                <a:ea typeface="ＭＳ Ｐゴシック" charset="-128"/>
                <a:cs typeface="ＭＳ Ｐゴシック" charset="-128"/>
              </a:rPr>
              <a:t>Ngram</a:t>
            </a:r>
            <a:r>
              <a:rPr lang="en-GB" sz="3300" dirty="0">
                <a:latin typeface="+mj-lt"/>
                <a:ea typeface="ＭＳ Ｐゴシック" charset="-128"/>
                <a:cs typeface="ＭＳ Ｐゴシック" charset="-128"/>
              </a:rPr>
              <a:t> clustering</a:t>
            </a:r>
            <a:r>
              <a:rPr lang="en-GB" sz="3300" dirty="0">
                <a:solidFill>
                  <a:schemeClr val="bg1"/>
                </a:solidFill>
                <a:latin typeface="+mj-lt"/>
                <a:ea typeface="ＭＳ Ｐゴシック" charset="-128"/>
                <a:cs typeface="ＭＳ Ｐゴシック" charset="-128"/>
              </a:rPr>
              <a:t> Text Arc</a:t>
            </a:r>
          </a:p>
        </p:txBody>
      </p:sp>
      <p:sp>
        <p:nvSpPr>
          <p:cNvPr id="9" name="Title 8"/>
          <p:cNvSpPr>
            <a:spLocks noGrp="1"/>
          </p:cNvSpPr>
          <p:nvPr>
            <p:ph type="title"/>
          </p:nvPr>
        </p:nvSpPr>
        <p:spPr>
          <a:xfrm>
            <a:off x="355680" y="1286055"/>
            <a:ext cx="8231040" cy="990824"/>
          </a:xfrm>
        </p:spPr>
        <p:txBody>
          <a:bodyPr/>
          <a:lstStyle/>
          <a:p>
            <a:endParaRPr lang="en-US" dirty="0"/>
          </a:p>
        </p:txBody>
      </p:sp>
    </p:spTree>
    <p:extLst>
      <p:ext uri="{BB962C8B-B14F-4D97-AF65-F5344CB8AC3E}">
        <p14:creationId xmlns:p14="http://schemas.microsoft.com/office/powerpoint/2010/main" val="163955212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2"/>
          </p:nvPr>
        </p:nvSpPr>
        <p:spPr>
          <a:noFill/>
        </p:spPr>
        <p:txBody>
          <a:bodyPr/>
          <a:lstStyle/>
          <a:p>
            <a:pPr defTabSz="914414"/>
            <a:fld id="{B413DECE-9580-8341-9DF3-46CF209A9BFE}" type="slidenum">
              <a:rPr lang="en-US" smtClean="0"/>
              <a:pPr defTabSz="914414"/>
              <a:t>13</a:t>
            </a:fld>
            <a:endParaRPr lang="en-US" smtClean="0"/>
          </a:p>
        </p:txBody>
      </p:sp>
      <p:sp>
        <p:nvSpPr>
          <p:cNvPr id="49155" name="Rectangle 3"/>
          <p:cNvSpPr>
            <a:spLocks noGrp="1" noChangeArrowheads="1"/>
          </p:cNvSpPr>
          <p:nvPr>
            <p:ph type="body" idx="1"/>
          </p:nvPr>
        </p:nvSpPr>
        <p:spPr>
          <a:xfrm>
            <a:off x="838080" y="1769946"/>
            <a:ext cx="7692480" cy="4319014"/>
          </a:xfrm>
        </p:spPr>
        <p:txBody>
          <a:bodyPr lIns="0" tIns="0" rIns="0" bIns="0"/>
          <a:lstStyle/>
          <a:p>
            <a:pPr marL="456487" indent="-391686" defTabSz="407526">
              <a:tabLst>
                <a:tab pos="656650" algn="l"/>
                <a:tab pos="1313299" algn="l"/>
                <a:tab pos="1969949" algn="l"/>
                <a:tab pos="2626599" algn="l"/>
                <a:tab pos="3283248" algn="l"/>
                <a:tab pos="3939898" algn="l"/>
                <a:tab pos="4595108" algn="l"/>
                <a:tab pos="5253198" algn="l"/>
                <a:tab pos="5909847" algn="l"/>
                <a:tab pos="6563617" algn="l"/>
                <a:tab pos="7218827" algn="l"/>
              </a:tabLst>
            </a:pPr>
            <a:r>
              <a:rPr lang="en-GB" sz="3600" dirty="0" err="1"/>
              <a:t>n</a:t>
            </a:r>
            <a:r>
              <a:rPr lang="en-GB" sz="3600" dirty="0"/>
              <a:t>-gram : </a:t>
            </a:r>
            <a:r>
              <a:rPr lang="en-GB" sz="3600" dirty="0" err="1"/>
              <a:t>n</a:t>
            </a:r>
            <a:r>
              <a:rPr lang="en-GB" sz="3600" dirty="0"/>
              <a:t> consecutive words</a:t>
            </a:r>
          </a:p>
          <a:p>
            <a:pPr marL="456487" indent="-391686" defTabSz="407526">
              <a:tabLst>
                <a:tab pos="656650" algn="l"/>
                <a:tab pos="1313299" algn="l"/>
                <a:tab pos="1969949" algn="l"/>
                <a:tab pos="2626599" algn="l"/>
                <a:tab pos="3283248" algn="l"/>
                <a:tab pos="3939898" algn="l"/>
                <a:tab pos="4595108" algn="l"/>
                <a:tab pos="5253198" algn="l"/>
                <a:tab pos="5909847" algn="l"/>
                <a:tab pos="6563617" algn="l"/>
                <a:tab pos="7218827" algn="l"/>
              </a:tabLst>
            </a:pPr>
            <a:r>
              <a:rPr lang="en-GB" sz="3600" dirty="0"/>
              <a:t>example : </a:t>
            </a:r>
          </a:p>
        </p:txBody>
      </p:sp>
      <p:sp>
        <p:nvSpPr>
          <p:cNvPr id="49156" name="Text Box 6"/>
          <p:cNvSpPr txBox="1">
            <a:spLocks noChangeArrowheads="1"/>
          </p:cNvSpPr>
          <p:nvPr/>
        </p:nvSpPr>
        <p:spPr bwMode="auto">
          <a:xfrm>
            <a:off x="839520" y="4535037"/>
            <a:ext cx="7948800" cy="1589927"/>
          </a:xfrm>
          <a:prstGeom prst="rect">
            <a:avLst/>
          </a:prstGeom>
          <a:noFill/>
          <a:ln w="9525">
            <a:noFill/>
            <a:round/>
            <a:headEnd/>
            <a:tailEnd/>
          </a:ln>
        </p:spPr>
        <p:txBody>
          <a:bodyPr wrap="none" lIns="81615" tIns="40807" rIns="81615" bIns="40807">
            <a:prstTxWarp prst="textNoShape">
              <a:avLst/>
            </a:prstTxWarp>
          </a:bodyPr>
          <a:lstStyle/>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 pos="5909847" algn="l"/>
                <a:tab pos="6563617" algn="l"/>
              </a:tabLst>
            </a:pPr>
            <a:r>
              <a:rPr lang="en-GB" sz="3300" dirty="0">
                <a:ea typeface="Lucida Sans Unicode" charset="0"/>
                <a:cs typeface="Lucida Sans Unicode" charset="0"/>
              </a:rPr>
              <a:t>Set of 3-grams: </a:t>
            </a:r>
          </a:p>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 pos="5909847" algn="l"/>
                <a:tab pos="6563617" algn="l"/>
              </a:tabLst>
            </a:pPr>
            <a:r>
              <a:rPr lang="en-GB" sz="3300" dirty="0">
                <a:ea typeface="Lucida Sans Unicode" charset="0"/>
                <a:cs typeface="Lucida Sans Unicode" charset="0"/>
              </a:rPr>
              <a:t>				{This is now, </a:t>
            </a:r>
            <a:r>
              <a:rPr lang="en-GB" sz="3300" b="1" dirty="0">
                <a:ea typeface="Lucida Sans Unicode" charset="0"/>
                <a:cs typeface="Lucida Sans Unicode" charset="0"/>
              </a:rPr>
              <a:t>is now a</a:t>
            </a:r>
            <a:r>
              <a:rPr lang="en-GB" sz="3300" dirty="0">
                <a:ea typeface="Lucida Sans Unicode" charset="0"/>
                <a:cs typeface="Lucida Sans Unicode" charset="0"/>
              </a:rPr>
              <a:t>}</a:t>
            </a:r>
            <a:r>
              <a:rPr lang="en-GB" sz="3300" dirty="0">
                <a:solidFill>
                  <a:srgbClr val="FFFFFF"/>
                </a:solidFill>
                <a:ea typeface="Lucida Sans Unicode" charset="0"/>
                <a:cs typeface="Lucida Sans Unicode" charset="0"/>
              </a:rPr>
              <a:t>}</a:t>
            </a:r>
          </a:p>
        </p:txBody>
      </p:sp>
      <p:sp>
        <p:nvSpPr>
          <p:cNvPr id="49157" name="Text Box 7"/>
          <p:cNvSpPr txBox="1">
            <a:spLocks noChangeArrowheads="1"/>
          </p:cNvSpPr>
          <p:nvPr/>
        </p:nvSpPr>
        <p:spPr bwMode="auto">
          <a:xfrm>
            <a:off x="2152800" y="3567255"/>
            <a:ext cx="5598720" cy="534296"/>
          </a:xfrm>
          <a:prstGeom prst="rect">
            <a:avLst/>
          </a:prstGeom>
          <a:solidFill>
            <a:srgbClr val="C0C0C0"/>
          </a:solidFill>
          <a:ln w="9525">
            <a:solidFill>
              <a:srgbClr val="000000"/>
            </a:solidFill>
            <a:round/>
            <a:headEnd/>
            <a:tailEnd/>
          </a:ln>
        </p:spPr>
        <p:txBody>
          <a:bodyPr wrap="none" lIns="81615" tIns="40807" rIns="81615" bIns="40807">
            <a:prstTxWarp prst="textNoShape">
              <a:avLst/>
            </a:prstTxWarp>
          </a:bodyPr>
          <a:lstStyle/>
          <a:p>
            <a:pPr hangingPunct="0">
              <a:lnSpc>
                <a:spcPct val="93000"/>
              </a:lnSpc>
              <a:buClr>
                <a:srgbClr val="000000"/>
              </a:buClr>
              <a:buSzPct val="45000"/>
              <a:tabLst>
                <a:tab pos="656650" algn="l"/>
                <a:tab pos="1313299" algn="l"/>
                <a:tab pos="1969949" algn="l"/>
              </a:tabLst>
            </a:pPr>
            <a:r>
              <a:rPr lang="en-US" sz="2500"/>
              <a:t>This is now a description of all of them</a:t>
            </a:r>
            <a:r>
              <a:rPr lang="en-GB" sz="2500">
                <a:solidFill>
                  <a:srgbClr val="000000"/>
                </a:solidFill>
                <a:ea typeface="Lucida Sans Unicode" charset="0"/>
                <a:cs typeface="Lucida Sans Unicode" charset="0"/>
              </a:rPr>
              <a:t>.</a:t>
            </a:r>
          </a:p>
        </p:txBody>
      </p:sp>
      <p:sp>
        <p:nvSpPr>
          <p:cNvPr id="49158" name="AutoShape 5"/>
          <p:cNvSpPr>
            <a:spLocks noChangeArrowheads="1"/>
          </p:cNvSpPr>
          <p:nvPr/>
        </p:nvSpPr>
        <p:spPr bwMode="auto">
          <a:xfrm>
            <a:off x="2842560" y="3567255"/>
            <a:ext cx="1314720" cy="483891"/>
          </a:xfrm>
          <a:prstGeom prst="roundRect">
            <a:avLst>
              <a:gd name="adj" fmla="val 440"/>
            </a:avLst>
          </a:prstGeom>
          <a:noFill/>
          <a:ln w="36000">
            <a:solidFill>
              <a:srgbClr val="800000"/>
            </a:solidFill>
            <a:round/>
            <a:headEnd/>
            <a:tailEnd/>
          </a:ln>
        </p:spPr>
        <p:txBody>
          <a:bodyPr wrap="none" lIns="82945" tIns="41473" rIns="82945" bIns="41473" anchor="ctr">
            <a:prstTxWarp prst="textNoShape">
              <a:avLst/>
            </a:prstTxWarp>
          </a:bodyPr>
          <a:lstStyle/>
          <a:p>
            <a:endParaRPr lang="en-US"/>
          </a:p>
        </p:txBody>
      </p:sp>
      <p:sp>
        <p:nvSpPr>
          <p:cNvPr id="49159" name="Title 8"/>
          <p:cNvSpPr>
            <a:spLocks noGrp="1"/>
          </p:cNvSpPr>
          <p:nvPr>
            <p:ph type="title"/>
          </p:nvPr>
        </p:nvSpPr>
        <p:spPr/>
        <p:txBody>
          <a:bodyPr/>
          <a:lstStyle/>
          <a:p>
            <a:endParaRPr lang="en-US"/>
          </a:p>
        </p:txBody>
      </p:sp>
      <p:sp>
        <p:nvSpPr>
          <p:cNvPr id="10" name="AutoShape 2"/>
          <p:cNvSpPr txBox="1">
            <a:spLocks noChangeArrowheads="1"/>
          </p:cNvSpPr>
          <p:nvPr/>
        </p:nvSpPr>
        <p:spPr bwMode="auto">
          <a:xfrm>
            <a:off x="770400" y="417644"/>
            <a:ext cx="7925760"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300" dirty="0" smtClean="0">
                <a:latin typeface="+mj-lt"/>
                <a:ea typeface="ＭＳ Ｐゴシック" charset="-128"/>
                <a:cs typeface="ＭＳ Ｐゴシック" charset="-128"/>
              </a:rPr>
              <a:t>Algorithmic criticism: </a:t>
            </a:r>
            <a:r>
              <a:rPr lang="en-GB" sz="3300" dirty="0" err="1">
                <a:latin typeface="+mj-lt"/>
                <a:ea typeface="ＭＳ Ｐゴシック" charset="-128"/>
                <a:cs typeface="ＭＳ Ｐゴシック" charset="-128"/>
              </a:rPr>
              <a:t>Ngram</a:t>
            </a:r>
            <a:r>
              <a:rPr lang="en-GB" sz="3300" dirty="0">
                <a:latin typeface="+mj-lt"/>
                <a:ea typeface="ＭＳ Ｐゴシック" charset="-128"/>
                <a:cs typeface="ＭＳ Ｐゴシック" charset="-128"/>
              </a:rPr>
              <a:t> clustering</a:t>
            </a:r>
            <a:r>
              <a:rPr lang="en-GB" sz="3300" dirty="0">
                <a:solidFill>
                  <a:schemeClr val="bg1"/>
                </a:solidFill>
                <a:latin typeface="+mj-lt"/>
                <a:ea typeface="ＭＳ Ｐゴシック" charset="-128"/>
                <a:cs typeface="ＭＳ Ｐゴシック" charset="-128"/>
              </a:rPr>
              <a:t>– Text Arc</a:t>
            </a:r>
          </a:p>
        </p:txBody>
      </p:sp>
    </p:spTree>
    <p:extLst>
      <p:ext uri="{BB962C8B-B14F-4D97-AF65-F5344CB8AC3E}">
        <p14:creationId xmlns:p14="http://schemas.microsoft.com/office/powerpoint/2010/main" val="233336275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pPr defTabSz="914414"/>
            <a:fld id="{2940DE97-A95F-CD4F-AA55-5561B8F2EB5F}" type="slidenum">
              <a:rPr lang="en-US" smtClean="0"/>
              <a:pPr defTabSz="914414"/>
              <a:t>14</a:t>
            </a:fld>
            <a:endParaRPr lang="en-US" smtClean="0"/>
          </a:p>
        </p:txBody>
      </p:sp>
      <p:sp>
        <p:nvSpPr>
          <p:cNvPr id="51203" name="Rectangle 3"/>
          <p:cNvSpPr>
            <a:spLocks noGrp="1" noChangeArrowheads="1"/>
          </p:cNvSpPr>
          <p:nvPr>
            <p:ph type="body" idx="1"/>
          </p:nvPr>
        </p:nvSpPr>
        <p:spPr>
          <a:xfrm>
            <a:off x="839520" y="1769945"/>
            <a:ext cx="8369280" cy="4631526"/>
          </a:xfrm>
        </p:spPr>
        <p:txBody>
          <a:bodyPr lIns="0" tIns="0" rIns="0" bIns="0"/>
          <a:lstStyle/>
          <a:p>
            <a:pPr marL="456487" indent="-391686" defTabSz="407526">
              <a:tabLst>
                <a:tab pos="656650" algn="l"/>
                <a:tab pos="1313299" algn="l"/>
                <a:tab pos="1969949" algn="l"/>
                <a:tab pos="2626599" algn="l"/>
                <a:tab pos="3283248" algn="l"/>
                <a:tab pos="3939898" algn="l"/>
                <a:tab pos="4595108" algn="l"/>
                <a:tab pos="5253198" algn="l"/>
                <a:tab pos="5909847" algn="l"/>
                <a:tab pos="6563617" algn="l"/>
                <a:tab pos="7218827" algn="l"/>
                <a:tab pos="7879796" algn="l"/>
              </a:tabLst>
            </a:pPr>
            <a:r>
              <a:rPr lang="en-GB" sz="3600" dirty="0" err="1"/>
              <a:t>n</a:t>
            </a:r>
            <a:r>
              <a:rPr lang="en-GB" sz="3600" dirty="0"/>
              <a:t>-gram : </a:t>
            </a:r>
            <a:r>
              <a:rPr lang="en-GB" sz="3600" dirty="0" err="1"/>
              <a:t>n</a:t>
            </a:r>
            <a:r>
              <a:rPr lang="en-GB" sz="3600" dirty="0"/>
              <a:t> consecutive words</a:t>
            </a:r>
          </a:p>
          <a:p>
            <a:pPr marL="456487" indent="-391686" defTabSz="407526">
              <a:tabLst>
                <a:tab pos="656650" algn="l"/>
                <a:tab pos="1313299" algn="l"/>
                <a:tab pos="1969949" algn="l"/>
                <a:tab pos="2626599" algn="l"/>
                <a:tab pos="3283248" algn="l"/>
                <a:tab pos="3939898" algn="l"/>
                <a:tab pos="4595108" algn="l"/>
                <a:tab pos="5253198" algn="l"/>
                <a:tab pos="5909847" algn="l"/>
                <a:tab pos="6563617" algn="l"/>
                <a:tab pos="7218827" algn="l"/>
                <a:tab pos="7879796" algn="l"/>
              </a:tabLst>
            </a:pPr>
            <a:r>
              <a:rPr lang="en-GB" sz="3600" dirty="0"/>
              <a:t>example : </a:t>
            </a:r>
            <a:br>
              <a:rPr lang="en-GB" sz="3600" dirty="0"/>
            </a:br>
            <a:r>
              <a:rPr lang="en-GB" sz="3600" dirty="0"/>
              <a:t/>
            </a:r>
            <a:br>
              <a:rPr lang="en-GB" sz="3600" dirty="0"/>
            </a:br>
            <a:r>
              <a:rPr lang="en-GB" sz="3600" dirty="0"/>
              <a:t/>
            </a:r>
            <a:br>
              <a:rPr lang="en-GB" sz="3600" dirty="0"/>
            </a:br>
            <a:endParaRPr lang="en-GB" sz="3600" dirty="0"/>
          </a:p>
          <a:p>
            <a:pPr marL="456487" indent="-391686" defTabSz="407526">
              <a:buNone/>
              <a:tabLst>
                <a:tab pos="656650" algn="l"/>
                <a:tab pos="1313299" algn="l"/>
                <a:tab pos="1969949" algn="l"/>
                <a:tab pos="2626599" algn="l"/>
                <a:tab pos="3283248" algn="l"/>
                <a:tab pos="3939898" algn="l"/>
                <a:tab pos="4595108" algn="l"/>
                <a:tab pos="5253198" algn="l"/>
                <a:tab pos="5909847" algn="l"/>
                <a:tab pos="6563617" algn="l"/>
                <a:tab pos="7218827" algn="l"/>
                <a:tab pos="7879796" algn="l"/>
              </a:tabLst>
            </a:pPr>
            <a:endParaRPr lang="en-GB" sz="3600" dirty="0"/>
          </a:p>
        </p:txBody>
      </p:sp>
      <p:sp>
        <p:nvSpPr>
          <p:cNvPr id="51204" name="Text Box 6"/>
          <p:cNvSpPr txBox="1">
            <a:spLocks noChangeArrowheads="1"/>
          </p:cNvSpPr>
          <p:nvPr/>
        </p:nvSpPr>
        <p:spPr bwMode="auto">
          <a:xfrm>
            <a:off x="288000" y="4604164"/>
            <a:ext cx="8856000" cy="1728181"/>
          </a:xfrm>
          <a:prstGeom prst="rect">
            <a:avLst/>
          </a:prstGeom>
          <a:noFill/>
          <a:ln w="9525">
            <a:noFill/>
            <a:round/>
            <a:headEnd/>
            <a:tailEnd/>
          </a:ln>
        </p:spPr>
        <p:txBody>
          <a:bodyPr wrap="none" lIns="81615" tIns="40807" rIns="81615" bIns="40807">
            <a:prstTxWarp prst="textNoShape">
              <a:avLst/>
            </a:prstTxWarp>
          </a:bodyPr>
          <a:lstStyle/>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 pos="5909847" algn="l"/>
                <a:tab pos="6563617" algn="l"/>
                <a:tab pos="7218827" algn="l"/>
                <a:tab pos="7879796" algn="l"/>
                <a:tab pos="8532126" algn="l"/>
              </a:tabLst>
            </a:pPr>
            <a:r>
              <a:rPr lang="en-GB" sz="3300" dirty="0">
                <a:ea typeface="Lucida Sans Unicode" charset="0"/>
                <a:cs typeface="Lucida Sans Unicode" charset="0"/>
              </a:rPr>
              <a:t>     Set of 3-grams: </a:t>
            </a:r>
          </a:p>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 pos="5909847" algn="l"/>
                <a:tab pos="6563617" algn="l"/>
                <a:tab pos="7218827" algn="l"/>
                <a:tab pos="7879796" algn="l"/>
                <a:tab pos="8532126" algn="l"/>
              </a:tabLst>
            </a:pPr>
            <a:r>
              <a:rPr lang="en-GB" sz="3300" dirty="0">
                <a:ea typeface="Lucida Sans Unicode" charset="0"/>
                <a:cs typeface="Lucida Sans Unicode" charset="0"/>
              </a:rPr>
              <a:t>		{This is now, is now a, now a description,</a:t>
            </a:r>
          </a:p>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 pos="5909847" algn="l"/>
                <a:tab pos="6563617" algn="l"/>
                <a:tab pos="7218827" algn="l"/>
                <a:tab pos="7879796" algn="l"/>
                <a:tab pos="8532126" algn="l"/>
              </a:tabLst>
            </a:pPr>
            <a:r>
              <a:rPr lang="en-GB" sz="3300" dirty="0">
                <a:ea typeface="Lucida Sans Unicode" charset="0"/>
                <a:cs typeface="Lucida Sans Unicode" charset="0"/>
              </a:rPr>
              <a:t> 		  a description of, description of all, </a:t>
            </a:r>
          </a:p>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 pos="5909847" algn="l"/>
                <a:tab pos="6563617" algn="l"/>
                <a:tab pos="7218827" algn="l"/>
                <a:tab pos="7879796" algn="l"/>
                <a:tab pos="8532126" algn="l"/>
              </a:tabLst>
            </a:pPr>
            <a:r>
              <a:rPr lang="en-GB" sz="3300" dirty="0">
                <a:ea typeface="Lucida Sans Unicode" charset="0"/>
                <a:cs typeface="Lucida Sans Unicode" charset="0"/>
              </a:rPr>
              <a:t>			of all of, </a:t>
            </a:r>
            <a:r>
              <a:rPr lang="en-GB" sz="3300" b="1" dirty="0">
                <a:ea typeface="Lucida Sans Unicode" charset="0"/>
                <a:cs typeface="Lucida Sans Unicode" charset="0"/>
              </a:rPr>
              <a:t>all of them</a:t>
            </a:r>
            <a:r>
              <a:rPr lang="en-GB" sz="3300" dirty="0">
                <a:ea typeface="Lucida Sans Unicode" charset="0"/>
                <a:cs typeface="Lucida Sans Unicode" charset="0"/>
              </a:rPr>
              <a:t>}</a:t>
            </a:r>
          </a:p>
        </p:txBody>
      </p:sp>
      <p:sp>
        <p:nvSpPr>
          <p:cNvPr id="51205" name="Text Box 7"/>
          <p:cNvSpPr txBox="1">
            <a:spLocks noChangeArrowheads="1"/>
          </p:cNvSpPr>
          <p:nvPr/>
        </p:nvSpPr>
        <p:spPr bwMode="auto">
          <a:xfrm>
            <a:off x="2152800" y="3636382"/>
            <a:ext cx="5598720" cy="534296"/>
          </a:xfrm>
          <a:prstGeom prst="rect">
            <a:avLst/>
          </a:prstGeom>
          <a:solidFill>
            <a:srgbClr val="C0C0C0"/>
          </a:solidFill>
          <a:ln w="9525">
            <a:solidFill>
              <a:srgbClr val="000000"/>
            </a:solidFill>
            <a:round/>
            <a:headEnd/>
            <a:tailEnd/>
          </a:ln>
        </p:spPr>
        <p:txBody>
          <a:bodyPr wrap="none" lIns="81615" tIns="40807" rIns="81615" bIns="40807">
            <a:prstTxWarp prst="textNoShape">
              <a:avLst/>
            </a:prstTxWarp>
          </a:bodyPr>
          <a:lstStyle/>
          <a:p>
            <a:pPr hangingPunct="0">
              <a:lnSpc>
                <a:spcPct val="93000"/>
              </a:lnSpc>
              <a:buClr>
                <a:srgbClr val="000000"/>
              </a:buClr>
              <a:buSzPct val="45000"/>
              <a:tabLst>
                <a:tab pos="656650" algn="l"/>
                <a:tab pos="1313299" algn="l"/>
                <a:tab pos="1969949" algn="l"/>
              </a:tabLst>
            </a:pPr>
            <a:r>
              <a:rPr lang="en-US" sz="2500" dirty="0"/>
              <a:t>This is now a description of all of them</a:t>
            </a:r>
            <a:r>
              <a:rPr lang="en-GB" sz="2500" dirty="0">
                <a:solidFill>
                  <a:srgbClr val="000000"/>
                </a:solidFill>
                <a:ea typeface="Lucida Sans Unicode" charset="0"/>
                <a:cs typeface="Lucida Sans Unicode" charset="0"/>
              </a:rPr>
              <a:t>.</a:t>
            </a:r>
          </a:p>
        </p:txBody>
      </p:sp>
      <p:sp>
        <p:nvSpPr>
          <p:cNvPr id="51206" name="AutoShape 8"/>
          <p:cNvSpPr>
            <a:spLocks noChangeArrowheads="1"/>
          </p:cNvSpPr>
          <p:nvPr/>
        </p:nvSpPr>
        <p:spPr bwMode="auto">
          <a:xfrm>
            <a:off x="6161760" y="3636382"/>
            <a:ext cx="1589760" cy="483891"/>
          </a:xfrm>
          <a:prstGeom prst="roundRect">
            <a:avLst>
              <a:gd name="adj" fmla="val 440"/>
            </a:avLst>
          </a:prstGeom>
          <a:noFill/>
          <a:ln w="36000">
            <a:solidFill>
              <a:srgbClr val="800000"/>
            </a:solidFill>
            <a:round/>
            <a:headEnd/>
            <a:tailEnd/>
          </a:ln>
        </p:spPr>
        <p:txBody>
          <a:bodyPr wrap="none" lIns="82945" tIns="41473" rIns="82945" bIns="41473" anchor="ctr">
            <a:prstTxWarp prst="textNoShape">
              <a:avLst/>
            </a:prstTxWarp>
          </a:bodyPr>
          <a:lstStyle/>
          <a:p>
            <a:endParaRPr lang="en-US"/>
          </a:p>
        </p:txBody>
      </p:sp>
      <p:sp>
        <p:nvSpPr>
          <p:cNvPr id="51207" name="Title 7"/>
          <p:cNvSpPr>
            <a:spLocks noGrp="1"/>
          </p:cNvSpPr>
          <p:nvPr>
            <p:ph type="title"/>
          </p:nvPr>
        </p:nvSpPr>
        <p:spPr/>
        <p:txBody>
          <a:bodyPr/>
          <a:lstStyle/>
          <a:p>
            <a:endParaRPr lang="en-US"/>
          </a:p>
        </p:txBody>
      </p:sp>
      <p:sp>
        <p:nvSpPr>
          <p:cNvPr id="10" name="AutoShape 2"/>
          <p:cNvSpPr txBox="1">
            <a:spLocks noChangeArrowheads="1"/>
          </p:cNvSpPr>
          <p:nvPr/>
        </p:nvSpPr>
        <p:spPr bwMode="auto">
          <a:xfrm>
            <a:off x="770400" y="417644"/>
            <a:ext cx="7925760"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300" dirty="0" smtClean="0">
                <a:latin typeface="+mj-lt"/>
                <a:ea typeface="ＭＳ Ｐゴシック" charset="-128"/>
                <a:cs typeface="ＭＳ Ｐゴシック" charset="-128"/>
              </a:rPr>
              <a:t>Algorithmic criticism: </a:t>
            </a:r>
            <a:r>
              <a:rPr lang="en-GB" sz="3300" dirty="0" err="1">
                <a:latin typeface="+mj-lt"/>
                <a:ea typeface="ＭＳ Ｐゴシック" charset="-128"/>
                <a:cs typeface="ＭＳ Ｐゴシック" charset="-128"/>
              </a:rPr>
              <a:t>Ngram</a:t>
            </a:r>
            <a:r>
              <a:rPr lang="en-GB" sz="3300" dirty="0">
                <a:latin typeface="+mj-lt"/>
                <a:ea typeface="ＭＳ Ｐゴシック" charset="-128"/>
                <a:cs typeface="ＭＳ Ｐゴシック" charset="-128"/>
              </a:rPr>
              <a:t> clustering</a:t>
            </a:r>
            <a:r>
              <a:rPr lang="en-GB" sz="3300" dirty="0">
                <a:solidFill>
                  <a:schemeClr val="bg1"/>
                </a:solidFill>
                <a:latin typeface="+mj-lt"/>
                <a:ea typeface="ＭＳ Ｐゴシック" charset="-128"/>
                <a:cs typeface="ＭＳ Ｐゴシック" charset="-128"/>
              </a:rPr>
              <a:t>– Text Arc</a:t>
            </a:r>
          </a:p>
        </p:txBody>
      </p:sp>
    </p:spTree>
    <p:extLst>
      <p:ext uri="{BB962C8B-B14F-4D97-AF65-F5344CB8AC3E}">
        <p14:creationId xmlns:p14="http://schemas.microsoft.com/office/powerpoint/2010/main" val="49735358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a:spLocks noGrp="1"/>
          </p:cNvSpPr>
          <p:nvPr>
            <p:ph type="sldNum" sz="quarter" idx="12"/>
          </p:nvPr>
        </p:nvSpPr>
        <p:spPr>
          <a:noFill/>
        </p:spPr>
        <p:txBody>
          <a:bodyPr/>
          <a:lstStyle/>
          <a:p>
            <a:pPr defTabSz="914414"/>
            <a:fld id="{61DF9E47-11F9-CD44-A385-B49A59ACBB66}" type="slidenum">
              <a:rPr lang="en-US" smtClean="0"/>
              <a:pPr defTabSz="914414"/>
              <a:t>15</a:t>
            </a:fld>
            <a:endParaRPr lang="en-US" smtClean="0"/>
          </a:p>
        </p:txBody>
      </p:sp>
      <p:sp>
        <p:nvSpPr>
          <p:cNvPr id="53251" name="Rectangle 3"/>
          <p:cNvSpPr>
            <a:spLocks noGrp="1" noChangeArrowheads="1"/>
          </p:cNvSpPr>
          <p:nvPr>
            <p:ph type="body" idx="1"/>
          </p:nvPr>
        </p:nvSpPr>
        <p:spPr>
          <a:xfrm>
            <a:off x="563040" y="4673290"/>
            <a:ext cx="8369280" cy="1866436"/>
          </a:xfrm>
        </p:spPr>
        <p:txBody>
          <a:bodyPr lIns="0" tIns="0" rIns="0" bIns="0">
            <a:normAutofit lnSpcReduction="10000"/>
          </a:bodyPr>
          <a:lstStyle/>
          <a:p>
            <a:pPr marL="456487" indent="-391686" defTabSz="407526">
              <a:buNone/>
              <a:tabLst>
                <a:tab pos="656650" algn="l"/>
                <a:tab pos="1313299" algn="l"/>
                <a:tab pos="1969949" algn="l"/>
                <a:tab pos="2626599" algn="l"/>
                <a:tab pos="3283248" algn="l"/>
                <a:tab pos="3939898" algn="l"/>
                <a:tab pos="4595108" algn="l"/>
                <a:tab pos="5253198" algn="l"/>
                <a:tab pos="5909847" algn="l"/>
                <a:tab pos="6563617" algn="l"/>
                <a:tab pos="7218827" algn="l"/>
                <a:tab pos="7879796" algn="l"/>
              </a:tabLst>
            </a:pPr>
            <a:r>
              <a:rPr lang="en-US" sz="3300" dirty="0"/>
              <a:t>Four trigrams (“a description of,” “now a description,”</a:t>
            </a:r>
            <a:r>
              <a:rPr lang="en-GB" sz="3300" dirty="0"/>
              <a:t> “</a:t>
            </a:r>
            <a:r>
              <a:rPr lang="en-US" sz="3300" dirty="0"/>
              <a:t>this is now,” and “is now a”) that </a:t>
            </a:r>
            <a:r>
              <a:rPr lang="en-GB" sz="3300" dirty="0"/>
              <a:t>co-occur in three different paragraphs (paragraphs 1076, 1080, and 1081)</a:t>
            </a:r>
            <a:r>
              <a:rPr lang="en-US" sz="3300" dirty="0"/>
              <a:t> </a:t>
            </a:r>
            <a:endParaRPr lang="en-GB" sz="3300" dirty="0"/>
          </a:p>
        </p:txBody>
      </p:sp>
      <p:sp>
        <p:nvSpPr>
          <p:cNvPr id="53252" name="Text Box 6"/>
          <p:cNvSpPr txBox="1">
            <a:spLocks noChangeArrowheads="1"/>
          </p:cNvSpPr>
          <p:nvPr/>
        </p:nvSpPr>
        <p:spPr bwMode="auto">
          <a:xfrm>
            <a:off x="288000" y="4604164"/>
            <a:ext cx="8856000" cy="1728181"/>
          </a:xfrm>
          <a:prstGeom prst="rect">
            <a:avLst/>
          </a:prstGeom>
          <a:noFill/>
          <a:ln w="9525">
            <a:noFill/>
            <a:round/>
            <a:headEnd/>
            <a:tailEnd/>
          </a:ln>
        </p:spPr>
        <p:txBody>
          <a:bodyPr wrap="none" lIns="81615" tIns="40807" rIns="81615" bIns="40807">
            <a:prstTxWarp prst="textNoShape">
              <a:avLst/>
            </a:prstTxWarp>
          </a:bodyPr>
          <a:lstStyle/>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 pos="5909847" algn="l"/>
                <a:tab pos="6563617" algn="l"/>
                <a:tab pos="7218827" algn="l"/>
                <a:tab pos="7879796" algn="l"/>
                <a:tab pos="8532126" algn="l"/>
              </a:tabLst>
            </a:pPr>
            <a:r>
              <a:rPr lang="en-GB" sz="3300">
                <a:ea typeface="Lucida Sans Unicode" charset="0"/>
                <a:cs typeface="Lucida Sans Unicode" charset="0"/>
              </a:rPr>
              <a:t>    </a:t>
            </a:r>
          </a:p>
        </p:txBody>
      </p:sp>
      <p:sp>
        <p:nvSpPr>
          <p:cNvPr id="53253" name="Title 7"/>
          <p:cNvSpPr>
            <a:spLocks noGrp="1"/>
          </p:cNvSpPr>
          <p:nvPr>
            <p:ph type="title"/>
          </p:nvPr>
        </p:nvSpPr>
        <p:spPr/>
        <p:txBody>
          <a:bodyPr/>
          <a:lstStyle/>
          <a:p>
            <a:endParaRPr lang="en-US"/>
          </a:p>
        </p:txBody>
      </p:sp>
      <p:pic>
        <p:nvPicPr>
          <p:cNvPr id="53255" name="Picture 10" descr="Picture 3.png"/>
          <p:cNvPicPr>
            <a:picLocks noChangeAspect="1"/>
          </p:cNvPicPr>
          <p:nvPr/>
        </p:nvPicPr>
        <p:blipFill>
          <a:blip r:embed="rId3"/>
          <a:srcRect/>
          <a:stretch>
            <a:fillRect/>
          </a:stretch>
        </p:blipFill>
        <p:spPr bwMode="auto">
          <a:xfrm>
            <a:off x="908640" y="1769946"/>
            <a:ext cx="7188480" cy="2495782"/>
          </a:xfrm>
          <a:prstGeom prst="rect">
            <a:avLst/>
          </a:prstGeom>
          <a:noFill/>
          <a:ln w="9525">
            <a:noFill/>
            <a:miter lim="800000"/>
            <a:headEnd/>
            <a:tailEnd/>
          </a:ln>
        </p:spPr>
      </p:pic>
      <p:sp>
        <p:nvSpPr>
          <p:cNvPr id="8" name="AutoShape 2"/>
          <p:cNvSpPr txBox="1">
            <a:spLocks noChangeArrowheads="1"/>
          </p:cNvSpPr>
          <p:nvPr/>
        </p:nvSpPr>
        <p:spPr bwMode="auto">
          <a:xfrm>
            <a:off x="770400" y="417644"/>
            <a:ext cx="7925760"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300" dirty="0" smtClean="0">
                <a:latin typeface="+mj-lt"/>
                <a:ea typeface="ＭＳ Ｐゴシック" charset="-128"/>
                <a:cs typeface="ＭＳ Ｐゴシック" charset="-128"/>
              </a:rPr>
              <a:t>Algorithmic criticism: </a:t>
            </a:r>
            <a:r>
              <a:rPr lang="en-GB" sz="3300" dirty="0" err="1">
                <a:latin typeface="+mj-lt"/>
                <a:ea typeface="ＭＳ Ｐゴシック" charset="-128"/>
                <a:cs typeface="ＭＳ Ｐゴシック" charset="-128"/>
              </a:rPr>
              <a:t>Ngram</a:t>
            </a:r>
            <a:r>
              <a:rPr lang="en-GB" sz="3300" dirty="0">
                <a:latin typeface="+mj-lt"/>
                <a:ea typeface="ＭＳ Ｐゴシック" charset="-128"/>
                <a:cs typeface="ＭＳ Ｐゴシック" charset="-128"/>
              </a:rPr>
              <a:t> clustering</a:t>
            </a:r>
            <a:r>
              <a:rPr lang="en-GB" sz="3300" dirty="0">
                <a:solidFill>
                  <a:schemeClr val="bg1"/>
                </a:solidFill>
                <a:latin typeface="+mj-lt"/>
                <a:ea typeface="ＭＳ Ｐゴシック" charset="-128"/>
                <a:cs typeface="ＭＳ Ｐゴシック" charset="-128"/>
              </a:rPr>
              <a:t>– Text Arc</a:t>
            </a:r>
          </a:p>
        </p:txBody>
      </p:sp>
    </p:spTree>
    <p:extLst>
      <p:ext uri="{BB962C8B-B14F-4D97-AF65-F5344CB8AC3E}">
        <p14:creationId xmlns:p14="http://schemas.microsoft.com/office/powerpoint/2010/main" val="140182086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bwMode="auto">
          <a:noFill/>
          <a:ln>
            <a:miter lim="800000"/>
            <a:headEnd/>
            <a:tailEnd/>
          </a:ln>
        </p:spPr>
        <p:txBody>
          <a:bodyPr wrap="square" numCol="1" anchor="t" anchorCtr="0" compatLnSpc="1">
            <a:prstTxWarp prst="textNoShape">
              <a:avLst/>
            </a:prstTxWarp>
          </a:bodyPr>
          <a:lstStyle/>
          <a:p>
            <a:pPr defTabSz="914414"/>
            <a:fld id="{FAADA7EF-634A-AA4B-B0E6-AC7010BB58B0}" type="slidenum">
              <a:rPr lang="en-US"/>
              <a:pPr defTabSz="914414"/>
              <a:t>16</a:t>
            </a:fld>
            <a:endParaRPr lang="en-US"/>
          </a:p>
        </p:txBody>
      </p:sp>
      <p:pic>
        <p:nvPicPr>
          <p:cNvPr id="23556" name="Picture 3" descr="Picture 1">
            <a:hlinkClick r:id="rId3" action="ppaction://hlinkfile"/>
          </p:cNvPr>
          <p:cNvPicPr>
            <a:picLocks noGrp="1" noChangeAspect="1" noChangeArrowheads="1"/>
          </p:cNvPicPr>
          <p:nvPr>
            <p:ph sz="quarter" idx="1"/>
          </p:nvPr>
        </p:nvPicPr>
        <p:blipFill>
          <a:blip r:embed="rId4"/>
          <a:srcRect l="3275" t="13937" r="938"/>
          <a:stretch>
            <a:fillRect/>
          </a:stretch>
        </p:blipFill>
        <p:spPr>
          <a:xfrm>
            <a:off x="288000" y="1631692"/>
            <a:ext cx="8579520" cy="4769781"/>
          </a:xfrm>
        </p:spPr>
      </p:pic>
      <p:sp>
        <p:nvSpPr>
          <p:cNvPr id="7" name="Title 1"/>
          <p:cNvSpPr>
            <a:spLocks noGrp="1"/>
          </p:cNvSpPr>
          <p:nvPr>
            <p:ph type="title"/>
          </p:nvPr>
        </p:nvSpPr>
        <p:spPr>
          <a:xfrm>
            <a:off x="456480" y="152656"/>
            <a:ext cx="8231040" cy="990824"/>
          </a:xfrm>
        </p:spPr>
        <p:txBody>
          <a:bodyPr/>
          <a:lstStyle/>
          <a:p>
            <a:endParaRPr lang="en-US" dirty="0"/>
          </a:p>
        </p:txBody>
      </p:sp>
      <p:sp>
        <p:nvSpPr>
          <p:cNvPr id="8" name="AutoShape 2"/>
          <p:cNvSpPr txBox="1">
            <a:spLocks noChangeArrowheads="1"/>
          </p:cNvSpPr>
          <p:nvPr/>
        </p:nvSpPr>
        <p:spPr bwMode="auto">
          <a:xfrm>
            <a:off x="770400" y="417644"/>
            <a:ext cx="7925760"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300" dirty="0" smtClean="0">
                <a:latin typeface="+mj-lt"/>
                <a:ea typeface="ＭＳ Ｐゴシック" charset="-128"/>
                <a:cs typeface="ＭＳ Ｐゴシック" charset="-128"/>
              </a:rPr>
              <a:t>Algorithmic criticism: </a:t>
            </a:r>
            <a:r>
              <a:rPr lang="en-GB" sz="3300" dirty="0" err="1">
                <a:latin typeface="+mj-lt"/>
                <a:ea typeface="ＭＳ Ｐゴシック" charset="-128"/>
                <a:cs typeface="ＭＳ Ｐゴシック" charset="-128"/>
              </a:rPr>
              <a:t>Ngram</a:t>
            </a:r>
            <a:r>
              <a:rPr lang="en-GB" sz="3300" dirty="0">
                <a:latin typeface="+mj-lt"/>
                <a:ea typeface="ＭＳ Ｐゴシック" charset="-128"/>
                <a:cs typeface="ＭＳ Ｐゴシック" charset="-128"/>
              </a:rPr>
              <a:t> clustering</a:t>
            </a:r>
            <a:r>
              <a:rPr lang="en-GB" sz="3300" dirty="0">
                <a:solidFill>
                  <a:schemeClr val="bg1"/>
                </a:solidFill>
                <a:latin typeface="+mj-lt"/>
                <a:ea typeface="ＭＳ Ｐゴシック" charset="-128"/>
                <a:cs typeface="ＭＳ Ｐゴシック" charset="-128"/>
              </a:rPr>
              <a:t>– Text Arc</a:t>
            </a:r>
          </a:p>
        </p:txBody>
      </p:sp>
      <p:sp>
        <p:nvSpPr>
          <p:cNvPr id="9" name="TextBox 8"/>
          <p:cNvSpPr txBox="1"/>
          <p:nvPr/>
        </p:nvSpPr>
        <p:spPr>
          <a:xfrm>
            <a:off x="1738080" y="3359873"/>
            <a:ext cx="5201628" cy="853197"/>
          </a:xfrm>
          <a:prstGeom prst="rect">
            <a:avLst/>
          </a:prstGeom>
          <a:solidFill>
            <a:schemeClr val="bg1"/>
          </a:solidFill>
        </p:spPr>
        <p:txBody>
          <a:bodyPr wrap="none" lIns="82945" tIns="41473" rIns="82945" bIns="41473" rtlCol="0">
            <a:spAutoFit/>
          </a:bodyPr>
          <a:lstStyle/>
          <a:p>
            <a:r>
              <a:rPr lang="en-US" sz="2500" dirty="0"/>
              <a:t>Text Mining Results: frequent patterns </a:t>
            </a:r>
          </a:p>
          <a:p>
            <a:r>
              <a:rPr lang="en-US" sz="2500" dirty="0"/>
              <a:t>clustering and classification (36 grams)</a:t>
            </a:r>
            <a:endParaRPr lang="en-US" dirty="0"/>
          </a:p>
        </p:txBody>
      </p:sp>
    </p:spTree>
    <p:extLst>
      <p:ext uri="{BB962C8B-B14F-4D97-AF65-F5344CB8AC3E}">
        <p14:creationId xmlns:p14="http://schemas.microsoft.com/office/powerpoint/2010/main" val="17787525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pPr defTabSz="914414"/>
            <a:fld id="{543AFA20-12F1-0743-B64D-D54F2E876524}" type="slidenum">
              <a:rPr lang="en-US" smtClean="0"/>
              <a:pPr defTabSz="914414"/>
              <a:t>17</a:t>
            </a:fld>
            <a:endParaRPr lang="en-US" smtClean="0"/>
          </a:p>
        </p:txBody>
      </p:sp>
      <p:sp>
        <p:nvSpPr>
          <p:cNvPr id="40963" name="AutoShape 2"/>
          <p:cNvSpPr>
            <a:spLocks noGrp="1" noChangeArrowheads="1"/>
          </p:cNvSpPr>
          <p:nvPr>
            <p:ph type="title"/>
          </p:nvPr>
        </p:nvSpPr>
        <p:spPr/>
        <p:txBody>
          <a:bodyPr/>
          <a:lstStyle/>
          <a:p>
            <a:pPr eaLnBrk="1" hangingPunct="1"/>
            <a:endParaRPr lang="en-US"/>
          </a:p>
        </p:txBody>
      </p:sp>
      <p:sp>
        <p:nvSpPr>
          <p:cNvPr id="40964" name="Text Box 3"/>
          <p:cNvSpPr txBox="1">
            <a:spLocks noChangeArrowheads="1"/>
          </p:cNvSpPr>
          <p:nvPr/>
        </p:nvSpPr>
        <p:spPr bwMode="auto">
          <a:xfrm>
            <a:off x="1440001" y="6091839"/>
            <a:ext cx="4676415" cy="369314"/>
          </a:xfrm>
          <a:prstGeom prst="rect">
            <a:avLst/>
          </a:prstGeom>
          <a:noFill/>
          <a:ln w="9525">
            <a:noFill/>
            <a:miter lim="800000"/>
            <a:headEnd/>
            <a:tailEnd/>
          </a:ln>
        </p:spPr>
        <p:txBody>
          <a:bodyPr wrap="none" lIns="91420" tIns="45711" rIns="91420" bIns="45711">
            <a:prstTxWarp prst="textNoShape">
              <a:avLst/>
            </a:prstTxWarp>
            <a:spAutoFit/>
          </a:bodyPr>
          <a:lstStyle/>
          <a:p>
            <a:pPr marL="342725" indent="-342725" defTabSz="914414"/>
            <a:r>
              <a:rPr lang="en-US" dirty="0" smtClean="0"/>
              <a:t>Two paragraphs from </a:t>
            </a:r>
            <a:r>
              <a:rPr lang="en-US" i="1" dirty="0" smtClean="0"/>
              <a:t>The Making of Americans</a:t>
            </a:r>
            <a:endParaRPr lang="en-US" i="1" dirty="0"/>
          </a:p>
        </p:txBody>
      </p:sp>
      <p:sp>
        <p:nvSpPr>
          <p:cNvPr id="40965" name="Text Box 4"/>
          <p:cNvSpPr txBox="1">
            <a:spLocks noChangeArrowheads="1"/>
          </p:cNvSpPr>
          <p:nvPr/>
        </p:nvSpPr>
        <p:spPr bwMode="auto">
          <a:xfrm>
            <a:off x="1992960" y="2082459"/>
            <a:ext cx="184626" cy="369314"/>
          </a:xfrm>
          <a:prstGeom prst="rect">
            <a:avLst/>
          </a:prstGeom>
          <a:noFill/>
          <a:ln w="9525">
            <a:noFill/>
            <a:miter lim="800000"/>
            <a:headEnd/>
            <a:tailEnd/>
          </a:ln>
        </p:spPr>
        <p:txBody>
          <a:bodyPr wrap="none" lIns="91420" tIns="45711" rIns="91420" bIns="45711">
            <a:prstTxWarp prst="textNoShape">
              <a:avLst/>
            </a:prstTxWarp>
            <a:spAutoFit/>
          </a:bodyPr>
          <a:lstStyle/>
          <a:p>
            <a:pPr marL="342725" indent="-342725" defTabSz="914414"/>
            <a:endParaRPr lang="en-US"/>
          </a:p>
        </p:txBody>
      </p:sp>
      <p:pic>
        <p:nvPicPr>
          <p:cNvPr id="40966" name="Picture 5" descr="ParaCompare"/>
          <p:cNvPicPr>
            <a:picLocks noGrp="1" noChangeAspect="1" noChangeArrowheads="1"/>
          </p:cNvPicPr>
          <p:nvPr>
            <p:ph idx="1"/>
          </p:nvPr>
        </p:nvPicPr>
        <p:blipFill>
          <a:blip r:embed="rId3"/>
          <a:srcRect/>
          <a:stretch>
            <a:fillRect/>
          </a:stretch>
        </p:blipFill>
        <p:spPr>
          <a:xfrm>
            <a:off x="217440" y="456528"/>
            <a:ext cx="8640000" cy="5599308"/>
          </a:xfrm>
          <a:noFill/>
        </p:spPr>
      </p:pic>
      <p:sp>
        <p:nvSpPr>
          <p:cNvPr id="40967" name="Text Box 13"/>
          <p:cNvSpPr txBox="1">
            <a:spLocks noChangeArrowheads="1"/>
          </p:cNvSpPr>
          <p:nvPr/>
        </p:nvSpPr>
        <p:spPr bwMode="auto">
          <a:xfrm>
            <a:off x="1116000" y="5295437"/>
            <a:ext cx="2419200" cy="369314"/>
          </a:xfrm>
          <a:prstGeom prst="rect">
            <a:avLst/>
          </a:prstGeom>
          <a:solidFill>
            <a:schemeClr val="bg1"/>
          </a:solidFill>
          <a:ln w="25400">
            <a:solidFill>
              <a:schemeClr val="accent1"/>
            </a:solidFill>
            <a:miter lim="800000"/>
            <a:headEnd/>
            <a:tailEnd/>
          </a:ln>
        </p:spPr>
        <p:txBody>
          <a:bodyPr lIns="91420" tIns="45711" rIns="91420" bIns="45711">
            <a:prstTxWarp prst="textNoShape">
              <a:avLst/>
            </a:prstTxWarp>
            <a:spAutoFit/>
          </a:bodyPr>
          <a:lstStyle/>
          <a:p>
            <a:pPr marL="342725" indent="-342725" defTabSz="914414"/>
            <a:r>
              <a:rPr lang="en-US" b="1"/>
              <a:t>from Chapter 4</a:t>
            </a:r>
          </a:p>
        </p:txBody>
      </p:sp>
      <p:sp>
        <p:nvSpPr>
          <p:cNvPr id="40968" name="Text Box 14"/>
          <p:cNvSpPr txBox="1">
            <a:spLocks noChangeArrowheads="1"/>
          </p:cNvSpPr>
          <p:nvPr/>
        </p:nvSpPr>
        <p:spPr bwMode="auto">
          <a:xfrm>
            <a:off x="5263200" y="5295437"/>
            <a:ext cx="2488320" cy="369314"/>
          </a:xfrm>
          <a:prstGeom prst="rect">
            <a:avLst/>
          </a:prstGeom>
          <a:solidFill>
            <a:schemeClr val="bg1"/>
          </a:solidFill>
          <a:ln w="25400">
            <a:solidFill>
              <a:schemeClr val="accent1"/>
            </a:solidFill>
            <a:miter lim="800000"/>
            <a:headEnd/>
            <a:tailEnd/>
          </a:ln>
        </p:spPr>
        <p:txBody>
          <a:bodyPr lIns="91420" tIns="45711" rIns="91420" bIns="45711">
            <a:prstTxWarp prst="textNoShape">
              <a:avLst/>
            </a:prstTxWarp>
            <a:spAutoFit/>
          </a:bodyPr>
          <a:lstStyle/>
          <a:p>
            <a:pPr marL="342725" indent="-342725" defTabSz="914414"/>
            <a:r>
              <a:rPr lang="en-US" b="1"/>
              <a:t>from Chapter 5</a:t>
            </a:r>
          </a:p>
        </p:txBody>
      </p:sp>
    </p:spTree>
    <p:extLst>
      <p:ext uri="{BB962C8B-B14F-4D97-AF65-F5344CB8AC3E}">
        <p14:creationId xmlns:p14="http://schemas.microsoft.com/office/powerpoint/2010/main" val="31763402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827BDCAE-2A03-4744-830E-FB360A621615}" type="slidenum">
              <a:rPr lang="en-US" sz="2600">
                <a:solidFill>
                  <a:schemeClr val="bg1"/>
                </a:solidFill>
              </a:rPr>
              <a:pPr eaLnBrk="1" hangingPunct="1"/>
              <a:t>18</a:t>
            </a:fld>
            <a:endParaRPr lang="en-US" sz="2600">
              <a:solidFill>
                <a:schemeClr val="bg1"/>
              </a:solidFill>
            </a:endParaRPr>
          </a:p>
        </p:txBody>
      </p:sp>
      <p:sp>
        <p:nvSpPr>
          <p:cNvPr id="37890" name="AutoShape 2"/>
          <p:cNvSpPr>
            <a:spLocks noGrp="1" noChangeArrowheads="1"/>
          </p:cNvSpPr>
          <p:nvPr>
            <p:ph type="title"/>
          </p:nvPr>
        </p:nvSpPr>
        <p:spPr>
          <a:xfrm>
            <a:off x="0" y="0"/>
            <a:ext cx="9144000" cy="1143480"/>
          </a:xfrm>
        </p:spPr>
        <p:txBody>
          <a:bodyPr lIns="0" tIns="0" rIns="0" bIns="0" anchor="ctr"/>
          <a:lstStyle/>
          <a:p>
            <a:pPr>
              <a:tabLst>
                <a:tab pos="656650" algn="l"/>
                <a:tab pos="1313299" algn="l"/>
                <a:tab pos="1969949" algn="l"/>
                <a:tab pos="2626599" algn="l"/>
                <a:tab pos="3283248" algn="l"/>
                <a:tab pos="3939898" algn="l"/>
                <a:tab pos="4595108" algn="l"/>
                <a:tab pos="5253198" algn="l"/>
                <a:tab pos="5909847" algn="l"/>
                <a:tab pos="6563617" algn="l"/>
                <a:tab pos="7218827" algn="l"/>
              </a:tabLst>
            </a:pPr>
            <a:r>
              <a:rPr lang="en-GB" i="1">
                <a:latin typeface="Arial" charset="0"/>
              </a:rPr>
              <a:t>FeatureLens</a:t>
            </a:r>
            <a:endParaRPr lang="en-GB">
              <a:latin typeface="Arial" charset="0"/>
            </a:endParaRPr>
          </a:p>
        </p:txBody>
      </p:sp>
      <p:pic>
        <p:nvPicPr>
          <p:cNvPr id="37891" name="Picture 3" descr="gen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81" y="871292"/>
            <a:ext cx="8827200" cy="5131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 Box 8"/>
          <p:cNvSpPr txBox="1">
            <a:spLocks noChangeArrowheads="1"/>
          </p:cNvSpPr>
          <p:nvPr/>
        </p:nvSpPr>
        <p:spPr bwMode="auto">
          <a:xfrm>
            <a:off x="908640" y="6124964"/>
            <a:ext cx="7948800" cy="64230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2927" tIns="41464" rIns="82927" bIns="41464">
            <a:spAutoFit/>
          </a:bodyPr>
          <a:lstStyle>
            <a:lvl1pPr defTabSz="912813" eaLnBrk="0" hangingPunct="0">
              <a:defRPr sz="2600">
                <a:solidFill>
                  <a:schemeClr val="tx1"/>
                </a:solidFill>
                <a:latin typeface="Arial" charset="0"/>
                <a:ea typeface="ＭＳ Ｐゴシック" charset="0"/>
                <a:cs typeface="ＭＳ Ｐゴシック" charset="0"/>
              </a:defRPr>
            </a:lvl1pPr>
            <a:lvl2pPr marL="742950" indent="-285750" defTabSz="912813" eaLnBrk="0" hangingPunct="0">
              <a:defRPr sz="2600">
                <a:solidFill>
                  <a:schemeClr val="tx1"/>
                </a:solidFill>
                <a:latin typeface="Arial" charset="0"/>
                <a:ea typeface="ＭＳ Ｐゴシック" charset="0"/>
              </a:defRPr>
            </a:lvl2pPr>
            <a:lvl3pPr marL="1143000" indent="-228600" defTabSz="912813" eaLnBrk="0" hangingPunct="0">
              <a:defRPr sz="2600">
                <a:solidFill>
                  <a:schemeClr val="tx1"/>
                </a:solidFill>
                <a:latin typeface="Arial" charset="0"/>
                <a:ea typeface="ＭＳ Ｐゴシック" charset="0"/>
              </a:defRPr>
            </a:lvl3pPr>
            <a:lvl4pPr marL="1600200" indent="-228600" defTabSz="912813" eaLnBrk="0" hangingPunct="0">
              <a:defRPr sz="2600">
                <a:solidFill>
                  <a:schemeClr val="tx1"/>
                </a:solidFill>
                <a:latin typeface="Arial" charset="0"/>
                <a:ea typeface="ＭＳ Ｐゴシック" charset="0"/>
              </a:defRPr>
            </a:lvl4pPr>
            <a:lvl5pPr marL="2057400" indent="-228600" defTabSz="912813" eaLnBrk="0" hangingPunct="0">
              <a:defRPr sz="2600">
                <a:solidFill>
                  <a:schemeClr val="tx1"/>
                </a:solidFill>
                <a:latin typeface="Arial" charset="0"/>
                <a:ea typeface="ＭＳ Ｐゴシック" charset="0"/>
              </a:defRPr>
            </a:lvl5pPr>
            <a:lvl6pPr marL="2514600" indent="-228600" defTabSz="91281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91281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91281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91281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lnSpc>
                <a:spcPct val="100000"/>
              </a:lnSpc>
              <a:spcBef>
                <a:spcPct val="0"/>
              </a:spcBef>
              <a:buClrTx/>
              <a:buSzTx/>
              <a:buFontTx/>
              <a:buNone/>
            </a:pPr>
            <a:r>
              <a:rPr lang="en-US" sz="1800" b="1" i="1"/>
              <a:t>Created by Anthony Don, Catherine Plaisant and team at HCIL</a:t>
            </a:r>
            <a:br>
              <a:rPr lang="en-US" sz="1800" b="1" i="1"/>
            </a:br>
            <a:r>
              <a:rPr lang="en-US" sz="1600" b="1" i="1"/>
              <a:t>http://www.cs.umd.edu/hcil/textvis/featurelens/</a:t>
            </a:r>
            <a:r>
              <a:rPr lang="en-US" sz="1800" b="1"/>
              <a:t>.</a:t>
            </a:r>
          </a:p>
        </p:txBody>
      </p:sp>
    </p:spTree>
    <p:extLst>
      <p:ext uri="{BB962C8B-B14F-4D97-AF65-F5344CB8AC3E}">
        <p14:creationId xmlns:p14="http://schemas.microsoft.com/office/powerpoint/2010/main" val="1135818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27315B52-FE93-1040-BD3B-7BB427062E00}" type="slidenum">
              <a:rPr lang="en-US" sz="2600">
                <a:solidFill>
                  <a:schemeClr val="bg1"/>
                </a:solidFill>
              </a:rPr>
              <a:pPr eaLnBrk="1" hangingPunct="1"/>
              <a:t>19</a:t>
            </a:fld>
            <a:endParaRPr lang="en-US" sz="2600">
              <a:solidFill>
                <a:schemeClr val="bg1"/>
              </a:solidFill>
            </a:endParaRPr>
          </a:p>
        </p:txBody>
      </p:sp>
      <p:sp>
        <p:nvSpPr>
          <p:cNvPr id="39938" name="AutoShape 2"/>
          <p:cNvSpPr>
            <a:spLocks noGrp="1" noChangeArrowheads="1"/>
          </p:cNvSpPr>
          <p:nvPr>
            <p:ph type="title"/>
          </p:nvPr>
        </p:nvSpPr>
        <p:spPr/>
        <p:txBody>
          <a:bodyPr/>
          <a:lstStyle/>
          <a:p>
            <a:pPr eaLnBrk="1" hangingPunct="1"/>
            <a:endParaRPr lang="en-US">
              <a:latin typeface="Arial" charset="0"/>
            </a:endParaRPr>
          </a:p>
        </p:txBody>
      </p:sp>
      <p:sp>
        <p:nvSpPr>
          <p:cNvPr id="39939" name="Rectangle 3"/>
          <p:cNvSpPr>
            <a:spLocks noGrp="1" noChangeArrowheads="1"/>
          </p:cNvSpPr>
          <p:nvPr>
            <p:ph type="body" idx="1"/>
          </p:nvPr>
        </p:nvSpPr>
        <p:spPr/>
        <p:txBody>
          <a:bodyPr/>
          <a:lstStyle/>
          <a:p>
            <a:pPr eaLnBrk="1" hangingPunct="1"/>
            <a:endParaRPr lang="en-US">
              <a:latin typeface="Arial" charset="0"/>
            </a:endParaRPr>
          </a:p>
        </p:txBody>
      </p:sp>
      <p:pic>
        <p:nvPicPr>
          <p:cNvPr id="39940" name="Picture 4" descr="muddle"/>
          <p:cNvPicPr>
            <a:picLocks noChangeAspect="1" noChangeArrowheads="1"/>
          </p:cNvPicPr>
          <p:nvPr/>
        </p:nvPicPr>
        <p:blipFill>
          <a:blip r:embed="rId3">
            <a:extLst>
              <a:ext uri="{28A0092B-C50C-407E-A947-70E740481C1C}">
                <a14:useLocalDpi xmlns:a14="http://schemas.microsoft.com/office/drawing/2010/main" val="0"/>
              </a:ext>
            </a:extLst>
          </a:blip>
          <a:srcRect l="20313" t="37544" r="30469" b="15398"/>
          <a:stretch>
            <a:fillRect/>
          </a:stretch>
        </p:blipFill>
        <p:spPr bwMode="auto">
          <a:xfrm>
            <a:off x="0" y="316833"/>
            <a:ext cx="8916480" cy="553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0149" name="Oval 5"/>
          <p:cNvSpPr>
            <a:spLocks noChangeArrowheads="1"/>
          </p:cNvSpPr>
          <p:nvPr/>
        </p:nvSpPr>
        <p:spPr bwMode="auto">
          <a:xfrm>
            <a:off x="4710240" y="2253837"/>
            <a:ext cx="1175040" cy="1313418"/>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
        <p:nvSpPr>
          <p:cNvPr id="390150" name="Oval 6"/>
          <p:cNvSpPr>
            <a:spLocks noChangeArrowheads="1"/>
          </p:cNvSpPr>
          <p:nvPr/>
        </p:nvSpPr>
        <p:spPr bwMode="auto">
          <a:xfrm>
            <a:off x="355680" y="2253837"/>
            <a:ext cx="1036800" cy="898654"/>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
        <p:nvSpPr>
          <p:cNvPr id="390151" name="Oval 7"/>
          <p:cNvSpPr>
            <a:spLocks noChangeArrowheads="1"/>
          </p:cNvSpPr>
          <p:nvPr/>
        </p:nvSpPr>
        <p:spPr bwMode="auto">
          <a:xfrm>
            <a:off x="288001" y="4327655"/>
            <a:ext cx="1035360" cy="7604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Tree>
    <p:extLst>
      <p:ext uri="{BB962C8B-B14F-4D97-AF65-F5344CB8AC3E}">
        <p14:creationId xmlns:p14="http://schemas.microsoft.com/office/powerpoint/2010/main" val="1460201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1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1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0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9" grpId="0" animBg="1"/>
      <p:bldP spid="390150" grpId="0" animBg="1"/>
      <p:bldP spid="3901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Criticism</a:t>
            </a:r>
            <a:endParaRPr lang="en-US" dirty="0"/>
          </a:p>
        </p:txBody>
      </p:sp>
      <p:sp>
        <p:nvSpPr>
          <p:cNvPr id="3" name="Content Placeholder 2"/>
          <p:cNvSpPr>
            <a:spLocks noGrp="1"/>
          </p:cNvSpPr>
          <p:nvPr>
            <p:ph idx="1"/>
          </p:nvPr>
        </p:nvSpPr>
        <p:spPr>
          <a:xfrm>
            <a:off x="457200" y="1466405"/>
            <a:ext cx="8229600" cy="4525963"/>
          </a:xfrm>
        </p:spPr>
        <p:txBody>
          <a:bodyPr>
            <a:normAutofit fontScale="92500"/>
          </a:bodyPr>
          <a:lstStyle/>
          <a:p>
            <a:r>
              <a:rPr lang="en-US" dirty="0" smtClean="0"/>
              <a:t>This work . . . Proposes that scientific method and metaphor [“scientism”] is, for the most part, incompatible with the terms of humanistic endeavor.</a:t>
            </a:r>
          </a:p>
          <a:p>
            <a:r>
              <a:rPr lang="en-US" dirty="0" smtClean="0"/>
              <a:t>“Algorithmic criticism”—</a:t>
            </a:r>
            <a:r>
              <a:rPr lang="en-US" i="1" dirty="0" smtClean="0"/>
              <a:t>criticism</a:t>
            </a:r>
            <a:r>
              <a:rPr lang="en-US" dirty="0" smtClean="0"/>
              <a:t> derived from algorithmic manipulation of text . . . Text, transformed algorithmically as a means of gaining entry to the deliberately and self-consciously subjective act of critical interpretation.</a:t>
            </a:r>
            <a:endParaRPr lang="en-US" dirty="0"/>
          </a:p>
        </p:txBody>
      </p:sp>
      <p:sp>
        <p:nvSpPr>
          <p:cNvPr id="4" name="TextBox 3"/>
          <p:cNvSpPr txBox="1"/>
          <p:nvPr/>
        </p:nvSpPr>
        <p:spPr>
          <a:xfrm>
            <a:off x="0" y="5992368"/>
            <a:ext cx="9001341" cy="923330"/>
          </a:xfrm>
          <a:prstGeom prst="rect">
            <a:avLst/>
          </a:prstGeom>
          <a:noFill/>
        </p:spPr>
        <p:txBody>
          <a:bodyPr wrap="square" rtlCol="0">
            <a:spAutoFit/>
          </a:bodyPr>
          <a:lstStyle/>
          <a:p>
            <a:r>
              <a:rPr lang="en-US" dirty="0" smtClean="0"/>
              <a:t>Ramsay, Stephen. “Chapter 1: An Algorithmic Criticism.” In *Reading Machines: Toward an Algorithmic Criticism*, 1–17. Topics in the Digital Humanities. Urbana: University of Illinois Press, 2011.</a:t>
            </a:r>
            <a:endParaRPr lang="en-US" dirty="0"/>
          </a:p>
        </p:txBody>
      </p:sp>
    </p:spTree>
    <p:extLst>
      <p:ext uri="{BB962C8B-B14F-4D97-AF65-F5344CB8AC3E}">
        <p14:creationId xmlns:p14="http://schemas.microsoft.com/office/powerpoint/2010/main" val="1619510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36A0BC8F-5EE9-1B4A-BAEC-99E7E665D0B9}" type="slidenum">
              <a:rPr lang="en-US" sz="2600">
                <a:solidFill>
                  <a:schemeClr val="bg1"/>
                </a:solidFill>
              </a:rPr>
              <a:pPr eaLnBrk="1" hangingPunct="1"/>
              <a:t>20</a:t>
            </a:fld>
            <a:endParaRPr lang="en-US" sz="2600">
              <a:solidFill>
                <a:schemeClr val="bg1"/>
              </a:solidFill>
            </a:endParaRPr>
          </a:p>
        </p:txBody>
      </p:sp>
      <p:pic>
        <p:nvPicPr>
          <p:cNvPr id="41986" name="Picture 2" descr="muddleRedf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520" y="110892"/>
            <a:ext cx="8904960" cy="663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AutoShape 3"/>
          <p:cNvSpPr>
            <a:spLocks noGrp="1" noChangeArrowheads="1"/>
          </p:cNvSpPr>
          <p:nvPr>
            <p:ph type="title"/>
          </p:nvPr>
        </p:nvSpPr>
        <p:spPr/>
        <p:txBody>
          <a:bodyPr/>
          <a:lstStyle/>
          <a:p>
            <a:pPr eaLnBrk="1" hangingPunct="1"/>
            <a:endParaRPr lang="en-US">
              <a:latin typeface="Arial" charset="0"/>
            </a:endParaRPr>
          </a:p>
        </p:txBody>
      </p:sp>
      <p:sp>
        <p:nvSpPr>
          <p:cNvPr id="41988" name="Oval 4"/>
          <p:cNvSpPr>
            <a:spLocks noChangeArrowheads="1"/>
          </p:cNvSpPr>
          <p:nvPr/>
        </p:nvSpPr>
        <p:spPr bwMode="auto">
          <a:xfrm>
            <a:off x="632160" y="663910"/>
            <a:ext cx="1935360" cy="691273"/>
          </a:xfrm>
          <a:prstGeom prst="ellipse">
            <a:avLst/>
          </a:prstGeom>
          <a:solidFill>
            <a:schemeClr val="accent2"/>
          </a:solidFill>
          <a:ln w="31750">
            <a:solidFill>
              <a:srgbClr val="FF0000"/>
            </a:solidFill>
            <a:round/>
            <a:headEnd/>
            <a:tailEnd/>
          </a:ln>
        </p:spPr>
        <p:txBody>
          <a:bodyPr wrap="none" lIns="0" tIns="0" rIns="0" bIns="0" anchor="ctr"/>
          <a:lstStyle/>
          <a:p>
            <a:pPr marL="342725" indent="-342725" algn="ctr" defTabSz="914414">
              <a:spcBef>
                <a:spcPts val="522"/>
              </a:spcBef>
              <a:spcAft>
                <a:spcPts val="522"/>
              </a:spcAft>
              <a:tabLst>
                <a:tab pos="656650" algn="l"/>
                <a:tab pos="1313299" algn="l"/>
                <a:tab pos="1969949" algn="l"/>
                <a:tab pos="2626599" algn="l"/>
                <a:tab pos="3283248" algn="l"/>
                <a:tab pos="3939898" algn="l"/>
                <a:tab pos="4595108" algn="l"/>
                <a:tab pos="5253198" algn="l"/>
                <a:tab pos="5909847" algn="l"/>
                <a:tab pos="6563617" algn="l"/>
                <a:tab pos="7218827" algn="l"/>
                <a:tab pos="7879796" algn="l"/>
              </a:tabLst>
            </a:pPr>
            <a:r>
              <a:rPr lang="en-US" sz="2800"/>
              <a:t>Trends?</a:t>
            </a:r>
          </a:p>
        </p:txBody>
      </p:sp>
      <p:sp>
        <p:nvSpPr>
          <p:cNvPr id="41989" name="Oval 5"/>
          <p:cNvSpPr>
            <a:spLocks noChangeArrowheads="1"/>
          </p:cNvSpPr>
          <p:nvPr/>
        </p:nvSpPr>
        <p:spPr bwMode="auto">
          <a:xfrm>
            <a:off x="355680" y="2392091"/>
            <a:ext cx="483840" cy="414764"/>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
        <p:nvSpPr>
          <p:cNvPr id="394246" name="Oval 6"/>
          <p:cNvSpPr>
            <a:spLocks noGrp="1" noChangeArrowheads="1"/>
          </p:cNvSpPr>
          <p:nvPr>
            <p:ph type="body" idx="1"/>
          </p:nvPr>
        </p:nvSpPr>
        <p:spPr>
          <a:xfrm>
            <a:off x="5470560" y="3636382"/>
            <a:ext cx="898560" cy="760400"/>
          </a:xfrm>
          <a:prstGeom prst="ellipse">
            <a:avLst/>
          </a:prstGeom>
          <a:ln w="31750">
            <a:solidFill>
              <a:srgbClr val="FF0000"/>
            </a:solidFill>
            <a:round/>
            <a:headEnd/>
            <a:tailEnd/>
          </a:ln>
        </p:spPr>
        <p:txBody>
          <a:bodyPr>
            <a:normAutofit lnSpcReduction="10000"/>
          </a:bodyPr>
          <a:lstStyle/>
          <a:p>
            <a:pPr eaLnBrk="1" hangingPunct="1"/>
            <a:endParaRPr lang="en-US">
              <a:latin typeface="Arial" charset="0"/>
            </a:endParaRPr>
          </a:p>
        </p:txBody>
      </p:sp>
      <p:sp>
        <p:nvSpPr>
          <p:cNvPr id="394247" name="Oval 7"/>
          <p:cNvSpPr>
            <a:spLocks noChangeArrowheads="1"/>
          </p:cNvSpPr>
          <p:nvPr/>
        </p:nvSpPr>
        <p:spPr bwMode="auto">
          <a:xfrm>
            <a:off x="563040" y="4120273"/>
            <a:ext cx="829440" cy="553018"/>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Tree>
    <p:extLst>
      <p:ext uri="{BB962C8B-B14F-4D97-AF65-F5344CB8AC3E}">
        <p14:creationId xmlns:p14="http://schemas.microsoft.com/office/powerpoint/2010/main" val="37817521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424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4246">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6" grpId="0" build="p" animBg="1"/>
      <p:bldP spid="39424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8F34C11D-3729-DC40-9AE7-31CC388E7634}" type="slidenum">
              <a:rPr lang="en-US" sz="2600">
                <a:solidFill>
                  <a:schemeClr val="bg1"/>
                </a:solidFill>
              </a:rPr>
              <a:pPr eaLnBrk="1" hangingPunct="1"/>
              <a:t>21</a:t>
            </a:fld>
            <a:endParaRPr lang="en-US" sz="2600">
              <a:solidFill>
                <a:schemeClr val="bg1"/>
              </a:solidFill>
            </a:endParaRPr>
          </a:p>
        </p:txBody>
      </p:sp>
      <p:sp>
        <p:nvSpPr>
          <p:cNvPr id="44034" name="AutoShape 2"/>
          <p:cNvSpPr>
            <a:spLocks noGrp="1" noChangeArrowheads="1"/>
          </p:cNvSpPr>
          <p:nvPr>
            <p:ph type="title"/>
          </p:nvPr>
        </p:nvSpPr>
        <p:spPr/>
        <p:txBody>
          <a:bodyPr/>
          <a:lstStyle/>
          <a:p>
            <a:pPr eaLnBrk="1" hangingPunct="1"/>
            <a:endParaRPr lang="en-US">
              <a:latin typeface="Arial" charset="0"/>
            </a:endParaRPr>
          </a:p>
        </p:txBody>
      </p:sp>
      <p:sp>
        <p:nvSpPr>
          <p:cNvPr id="44035" name="Rectangle 3"/>
          <p:cNvSpPr>
            <a:spLocks noGrp="1" noChangeArrowheads="1"/>
          </p:cNvSpPr>
          <p:nvPr>
            <p:ph type="body" idx="1"/>
          </p:nvPr>
        </p:nvSpPr>
        <p:spPr/>
        <p:txBody>
          <a:bodyPr/>
          <a:lstStyle/>
          <a:p>
            <a:pPr eaLnBrk="1" hangingPunct="1"/>
            <a:endParaRPr lang="en-US">
              <a:latin typeface="Arial" charset="0"/>
            </a:endParaRPr>
          </a:p>
        </p:txBody>
      </p:sp>
      <p:pic>
        <p:nvPicPr>
          <p:cNvPr id="44036" name="Picture 4" descr="muddleTre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641" y="148336"/>
            <a:ext cx="3960000" cy="670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6293" name="Oval 5"/>
          <p:cNvSpPr>
            <a:spLocks noChangeArrowheads="1"/>
          </p:cNvSpPr>
          <p:nvPr/>
        </p:nvSpPr>
        <p:spPr bwMode="auto">
          <a:xfrm>
            <a:off x="3189600" y="2598033"/>
            <a:ext cx="1935360" cy="2006131"/>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Tree>
    <p:extLst>
      <p:ext uri="{BB962C8B-B14F-4D97-AF65-F5344CB8AC3E}">
        <p14:creationId xmlns:p14="http://schemas.microsoft.com/office/powerpoint/2010/main" val="3601480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6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0C4FBDF9-21AF-1043-84F8-87BFA80EA84D}" type="slidenum">
              <a:rPr lang="en-US" sz="2600">
                <a:solidFill>
                  <a:schemeClr val="bg1"/>
                </a:solidFill>
              </a:rPr>
              <a:pPr eaLnBrk="1" hangingPunct="1"/>
              <a:t>22</a:t>
            </a:fld>
            <a:endParaRPr lang="en-US" sz="2600">
              <a:solidFill>
                <a:schemeClr val="bg1"/>
              </a:solidFill>
            </a:endParaRPr>
          </a:p>
        </p:txBody>
      </p:sp>
      <p:sp>
        <p:nvSpPr>
          <p:cNvPr id="46082" name="AutoShape 2"/>
          <p:cNvSpPr>
            <a:spLocks noGrp="1" noChangeArrowheads="1"/>
          </p:cNvSpPr>
          <p:nvPr>
            <p:ph type="title"/>
          </p:nvPr>
        </p:nvSpPr>
        <p:spPr/>
        <p:txBody>
          <a:bodyPr/>
          <a:lstStyle/>
          <a:p>
            <a:pPr eaLnBrk="1" hangingPunct="1"/>
            <a:endParaRPr lang="en-US">
              <a:latin typeface="Arial" charset="0"/>
            </a:endParaRPr>
          </a:p>
        </p:txBody>
      </p:sp>
      <p:sp>
        <p:nvSpPr>
          <p:cNvPr id="46083" name="Rectangle 3"/>
          <p:cNvSpPr>
            <a:spLocks noGrp="1" noChangeArrowheads="1"/>
          </p:cNvSpPr>
          <p:nvPr>
            <p:ph type="body" idx="1"/>
          </p:nvPr>
        </p:nvSpPr>
        <p:spPr/>
        <p:txBody>
          <a:bodyPr/>
          <a:lstStyle/>
          <a:p>
            <a:pPr eaLnBrk="1" hangingPunct="1"/>
            <a:endParaRPr lang="en-US">
              <a:latin typeface="Arial" charset="0"/>
            </a:endParaRPr>
          </a:p>
        </p:txBody>
      </p:sp>
      <p:pic>
        <p:nvPicPr>
          <p:cNvPr id="4608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20" y="180019"/>
            <a:ext cx="8847360" cy="663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Oval 5"/>
          <p:cNvSpPr>
            <a:spLocks noChangeArrowheads="1"/>
          </p:cNvSpPr>
          <p:nvPr/>
        </p:nvSpPr>
        <p:spPr bwMode="auto">
          <a:xfrm>
            <a:off x="1046880" y="456529"/>
            <a:ext cx="1046880" cy="898654"/>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
        <p:nvSpPr>
          <p:cNvPr id="46086" name="Oval 6"/>
          <p:cNvSpPr>
            <a:spLocks noChangeArrowheads="1"/>
          </p:cNvSpPr>
          <p:nvPr/>
        </p:nvSpPr>
        <p:spPr bwMode="auto">
          <a:xfrm>
            <a:off x="3880800" y="2392092"/>
            <a:ext cx="1175040" cy="1313418"/>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Tree>
    <p:extLst>
      <p:ext uri="{BB962C8B-B14F-4D97-AF65-F5344CB8AC3E}">
        <p14:creationId xmlns:p14="http://schemas.microsoft.com/office/powerpoint/2010/main" val="1841707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47722326-D45D-B24D-9E6E-77D14A49895E}" type="slidenum">
              <a:rPr lang="en-US" sz="2600">
                <a:solidFill>
                  <a:schemeClr val="bg1"/>
                </a:solidFill>
              </a:rPr>
              <a:pPr eaLnBrk="1" hangingPunct="1"/>
              <a:t>23</a:t>
            </a:fld>
            <a:endParaRPr lang="en-US" sz="2600">
              <a:solidFill>
                <a:schemeClr val="bg1"/>
              </a:solidFill>
            </a:endParaRPr>
          </a:p>
        </p:txBody>
      </p:sp>
      <p:sp>
        <p:nvSpPr>
          <p:cNvPr id="48130" name="AutoShape 2"/>
          <p:cNvSpPr>
            <a:spLocks noGrp="1" noChangeArrowheads="1"/>
          </p:cNvSpPr>
          <p:nvPr>
            <p:ph type="title"/>
          </p:nvPr>
        </p:nvSpPr>
        <p:spPr/>
        <p:txBody>
          <a:bodyPr/>
          <a:lstStyle/>
          <a:p>
            <a:pPr eaLnBrk="1" hangingPunct="1"/>
            <a:endParaRPr lang="en-US">
              <a:latin typeface="Arial" charset="0"/>
            </a:endParaRPr>
          </a:p>
        </p:txBody>
      </p:sp>
      <p:sp>
        <p:nvSpPr>
          <p:cNvPr id="48131" name="Rectangle 3"/>
          <p:cNvSpPr>
            <a:spLocks noGrp="1" noChangeArrowheads="1"/>
          </p:cNvSpPr>
          <p:nvPr>
            <p:ph type="body" idx="1"/>
          </p:nvPr>
        </p:nvSpPr>
        <p:spPr/>
        <p:txBody>
          <a:bodyPr/>
          <a:lstStyle/>
          <a:p>
            <a:pPr eaLnBrk="1" hangingPunct="1"/>
            <a:endParaRPr lang="en-US">
              <a:latin typeface="Arial" charset="0"/>
            </a:endParaRP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40" y="221783"/>
            <a:ext cx="8847360" cy="6636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621" name="Oval 5"/>
          <p:cNvSpPr>
            <a:spLocks noChangeArrowheads="1"/>
          </p:cNvSpPr>
          <p:nvPr/>
        </p:nvSpPr>
        <p:spPr bwMode="auto">
          <a:xfrm>
            <a:off x="2636640" y="2806855"/>
            <a:ext cx="829440" cy="622145"/>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p>
            <a:endParaRPr lang="en-US"/>
          </a:p>
        </p:txBody>
      </p:sp>
      <p:sp>
        <p:nvSpPr>
          <p:cNvPr id="48134" name="Oval 6"/>
          <p:cNvSpPr>
            <a:spLocks noChangeArrowheads="1"/>
          </p:cNvSpPr>
          <p:nvPr/>
        </p:nvSpPr>
        <p:spPr bwMode="auto">
          <a:xfrm>
            <a:off x="4019040" y="3014237"/>
            <a:ext cx="829440" cy="622145"/>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p>
            <a:endParaRPr lang="en-US"/>
          </a:p>
        </p:txBody>
      </p:sp>
      <p:sp>
        <p:nvSpPr>
          <p:cNvPr id="239623" name="Oval 7"/>
          <p:cNvSpPr>
            <a:spLocks noChangeArrowheads="1"/>
          </p:cNvSpPr>
          <p:nvPr/>
        </p:nvSpPr>
        <p:spPr bwMode="auto">
          <a:xfrm>
            <a:off x="5885280" y="3429000"/>
            <a:ext cx="691200" cy="414764"/>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p>
            <a:endParaRPr lang="en-US"/>
          </a:p>
        </p:txBody>
      </p:sp>
      <p:pic>
        <p:nvPicPr>
          <p:cNvPr id="48136" name="Picture 8"/>
          <p:cNvPicPr>
            <a:picLocks noChangeAspect="1" noChangeArrowheads="1"/>
          </p:cNvPicPr>
          <p:nvPr/>
        </p:nvPicPr>
        <p:blipFill>
          <a:blip r:embed="rId4">
            <a:extLst>
              <a:ext uri="{28A0092B-C50C-407E-A947-70E740481C1C}">
                <a14:useLocalDpi xmlns:a14="http://schemas.microsoft.com/office/drawing/2010/main" val="0"/>
              </a:ext>
            </a:extLst>
          </a:blip>
          <a:srcRect r="80447"/>
          <a:stretch>
            <a:fillRect/>
          </a:stretch>
        </p:blipFill>
        <p:spPr bwMode="auto">
          <a:xfrm>
            <a:off x="288000" y="221783"/>
            <a:ext cx="1728000" cy="66362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8137" name="Oval 9"/>
          <p:cNvSpPr>
            <a:spLocks noChangeArrowheads="1"/>
          </p:cNvSpPr>
          <p:nvPr/>
        </p:nvSpPr>
        <p:spPr bwMode="auto">
          <a:xfrm>
            <a:off x="217440" y="1908201"/>
            <a:ext cx="760320" cy="414764"/>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
        <p:nvSpPr>
          <p:cNvPr id="48138" name="Oval 10"/>
          <p:cNvSpPr>
            <a:spLocks noChangeArrowheads="1"/>
          </p:cNvSpPr>
          <p:nvPr/>
        </p:nvSpPr>
        <p:spPr bwMode="auto">
          <a:xfrm>
            <a:off x="701280" y="4396782"/>
            <a:ext cx="760320" cy="414764"/>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
        <p:nvSpPr>
          <p:cNvPr id="48139" name="Oval 11"/>
          <p:cNvSpPr>
            <a:spLocks noChangeArrowheads="1"/>
          </p:cNvSpPr>
          <p:nvPr/>
        </p:nvSpPr>
        <p:spPr bwMode="auto">
          <a:xfrm>
            <a:off x="701280" y="4120273"/>
            <a:ext cx="760320" cy="414764"/>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endParaRPr lang="en-US"/>
          </a:p>
        </p:txBody>
      </p:sp>
      <p:sp>
        <p:nvSpPr>
          <p:cNvPr id="239628" name="Oval 12"/>
          <p:cNvSpPr>
            <a:spLocks noChangeArrowheads="1"/>
          </p:cNvSpPr>
          <p:nvPr/>
        </p:nvSpPr>
        <p:spPr bwMode="auto">
          <a:xfrm>
            <a:off x="4917600" y="3083364"/>
            <a:ext cx="829440" cy="622145"/>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p>
            <a:endParaRPr lang="en-US"/>
          </a:p>
        </p:txBody>
      </p:sp>
    </p:spTree>
    <p:extLst>
      <p:ext uri="{BB962C8B-B14F-4D97-AF65-F5344CB8AC3E}">
        <p14:creationId xmlns:p14="http://schemas.microsoft.com/office/powerpoint/2010/main" val="2103966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96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962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9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animBg="1"/>
      <p:bldP spid="239623" grpId="0" animBg="1"/>
      <p:bldP spid="2396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2"/>
          </p:nvPr>
        </p:nvSpPr>
        <p:spPr>
          <a:noFill/>
        </p:spPr>
        <p:txBody>
          <a:bodyPr/>
          <a:lstStyle/>
          <a:p>
            <a:pPr defTabSz="914414"/>
            <a:fld id="{122AC26E-0A3E-AB4C-B53B-FAA13BDBEDF7}" type="slidenum">
              <a:rPr lang="en-US" smtClean="0"/>
              <a:pPr defTabSz="914414"/>
              <a:t>24</a:t>
            </a:fld>
            <a:endParaRPr lang="en-US" smtClean="0"/>
          </a:p>
        </p:txBody>
      </p:sp>
      <p:sp>
        <p:nvSpPr>
          <p:cNvPr id="65540" name="Rectangle 3"/>
          <p:cNvSpPr>
            <a:spLocks noGrp="1" noChangeArrowheads="1"/>
          </p:cNvSpPr>
          <p:nvPr>
            <p:ph type="body" idx="1"/>
          </p:nvPr>
        </p:nvSpPr>
        <p:spPr>
          <a:xfrm>
            <a:off x="701281" y="1216929"/>
            <a:ext cx="7760160" cy="5283914"/>
          </a:xfrm>
          <a:solidFill>
            <a:schemeClr val="bg1"/>
          </a:solidFill>
        </p:spPr>
        <p:txBody>
          <a:bodyPr/>
          <a:lstStyle/>
          <a:p>
            <a:pPr eaLnBrk="1" hangingPunct="1">
              <a:lnSpc>
                <a:spcPct val="90000"/>
              </a:lnSpc>
              <a:buFont typeface="Wingdings" charset="2"/>
              <a:buNone/>
            </a:pPr>
            <a:r>
              <a:rPr lang="en-US" sz="2400" dirty="0"/>
              <a:t>	…  Any one is one not being a dead one. Any one is </a:t>
            </a:r>
            <a:r>
              <a:rPr lang="en-US" sz="2400" b="1" baseline="30000" dirty="0">
                <a:solidFill>
                  <a:srgbClr val="FF0000"/>
                </a:solidFill>
              </a:rPr>
              <a:t>1</a:t>
            </a:r>
            <a:r>
              <a:rPr lang="en-US" sz="2400" dirty="0"/>
              <a:t>one coming to be </a:t>
            </a:r>
            <a:r>
              <a:rPr lang="en-US" sz="2400" b="1" baseline="30000" dirty="0">
                <a:solidFill>
                  <a:srgbClr val="FF0000"/>
                </a:solidFill>
              </a:rPr>
              <a:t>2</a:t>
            </a:r>
            <a:r>
              <a:rPr lang="en-US" sz="2400" b="1" u="sng" dirty="0">
                <a:solidFill>
                  <a:srgbClr val="FF0000"/>
                </a:solidFill>
              </a:rPr>
              <a:t>an old one. Any one is one</a:t>
            </a:r>
            <a:r>
              <a:rPr lang="en-US" sz="2400" dirty="0">
                <a:solidFill>
                  <a:srgbClr val="FF0000"/>
                </a:solidFill>
              </a:rPr>
              <a:t> </a:t>
            </a:r>
            <a:r>
              <a:rPr lang="en-US" sz="2400" dirty="0"/>
              <a:t>being a dead one. Any one is one being such a one. Any one is </a:t>
            </a:r>
            <a:r>
              <a:rPr lang="en-US" sz="2400" b="1" baseline="30000" dirty="0">
                <a:solidFill>
                  <a:srgbClr val="FF0000"/>
                </a:solidFill>
              </a:rPr>
              <a:t>3</a:t>
            </a:r>
            <a:r>
              <a:rPr lang="en-US" sz="2400" b="1" i="1" dirty="0">
                <a:solidFill>
                  <a:srgbClr val="FF0000"/>
                </a:solidFill>
              </a:rPr>
              <a:t>one coming to be almost </a:t>
            </a:r>
            <a:r>
              <a:rPr lang="en-US" sz="2400" b="1" baseline="30000" dirty="0">
                <a:solidFill>
                  <a:srgbClr val="FF0000"/>
                </a:solidFill>
              </a:rPr>
              <a:t>2</a:t>
            </a:r>
            <a:r>
              <a:rPr lang="en-US" sz="2400" b="1" i="1" u="sng" dirty="0">
                <a:solidFill>
                  <a:srgbClr val="FF0000"/>
                </a:solidFill>
              </a:rPr>
              <a:t>an old one.</a:t>
            </a:r>
            <a:endParaRPr lang="en-US" sz="2400" b="1" i="1" dirty="0">
              <a:solidFill>
                <a:srgbClr val="FF0000"/>
              </a:solidFill>
            </a:endParaRPr>
          </a:p>
          <a:p>
            <a:pPr eaLnBrk="1" hangingPunct="1">
              <a:lnSpc>
                <a:spcPct val="90000"/>
              </a:lnSpc>
              <a:buFont typeface="Wingdings" charset="2"/>
              <a:buNone/>
            </a:pPr>
            <a:r>
              <a:rPr lang="en-US" sz="2400" i="1" dirty="0">
                <a:solidFill>
                  <a:srgbClr val="FF0000"/>
                </a:solidFill>
              </a:rPr>
              <a:t>		</a:t>
            </a:r>
            <a:r>
              <a:rPr lang="en-US" sz="2400" b="1" i="1" u="sng" dirty="0">
                <a:solidFill>
                  <a:srgbClr val="FF0000"/>
                </a:solidFill>
              </a:rPr>
              <a:t>Any one</a:t>
            </a:r>
            <a:r>
              <a:rPr lang="en-US" sz="2400" b="1" u="sng" dirty="0">
                <a:solidFill>
                  <a:srgbClr val="FF0000"/>
                </a:solidFill>
              </a:rPr>
              <a:t> is one</a:t>
            </a:r>
            <a:r>
              <a:rPr lang="en-US" sz="2400" dirty="0"/>
              <a:t> only not needing to be understanding everything. Any one is one who might have been doing the things that one is doing. Any one is one who might do that thing, the thing that one is doing… and some might be believing that that one has been doing what that one has been doing.</a:t>
            </a:r>
          </a:p>
          <a:p>
            <a:pPr eaLnBrk="1" hangingPunct="1">
              <a:lnSpc>
                <a:spcPct val="90000"/>
              </a:lnSpc>
              <a:buFont typeface="Wingdings" charset="2"/>
              <a:buNone/>
            </a:pPr>
            <a:r>
              <a:rPr lang="en-US" sz="2400" dirty="0"/>
              <a:t>		Any one might be </a:t>
            </a:r>
            <a:r>
              <a:rPr lang="en-US" sz="2400" b="1" baseline="30000" dirty="0">
                <a:solidFill>
                  <a:srgbClr val="FF0000"/>
                </a:solidFill>
              </a:rPr>
              <a:t>3</a:t>
            </a:r>
            <a:r>
              <a:rPr lang="en-US" sz="2400" b="1" i="1" dirty="0">
                <a:solidFill>
                  <a:srgbClr val="FF0000"/>
                </a:solidFill>
              </a:rPr>
              <a:t>one coming to be almost an old one. Any one</a:t>
            </a:r>
            <a:r>
              <a:rPr lang="en-US" sz="2400" dirty="0"/>
              <a:t> might be </a:t>
            </a:r>
            <a:r>
              <a:rPr lang="en-US" sz="2400" b="1" baseline="30000" dirty="0">
                <a:solidFill>
                  <a:srgbClr val="FF0000"/>
                </a:solidFill>
              </a:rPr>
              <a:t>1</a:t>
            </a:r>
            <a:r>
              <a:rPr lang="en-US" sz="2400" dirty="0"/>
              <a:t>one coming to be an old one. Any one might be one coming to be a dead one.</a:t>
            </a:r>
          </a:p>
        </p:txBody>
      </p:sp>
      <p:sp>
        <p:nvSpPr>
          <p:cNvPr id="65541" name="Rectangle 4"/>
          <p:cNvSpPr>
            <a:spLocks noChangeArrowheads="1"/>
          </p:cNvSpPr>
          <p:nvPr/>
        </p:nvSpPr>
        <p:spPr bwMode="auto">
          <a:xfrm>
            <a:off x="3537020" y="5001549"/>
            <a:ext cx="4605940" cy="345636"/>
          </a:xfrm>
          <a:prstGeom prst="rect">
            <a:avLst/>
          </a:prstGeom>
          <a:solidFill>
            <a:schemeClr val="accent1">
              <a:alpha val="25882"/>
            </a:schemeClr>
          </a:solidFill>
          <a:ln w="9525">
            <a:solidFill>
              <a:schemeClr val="tx1"/>
            </a:solidFill>
            <a:miter lim="800000"/>
            <a:headEnd/>
            <a:tailEnd/>
          </a:ln>
        </p:spPr>
        <p:txBody>
          <a:bodyPr wrap="none" lIns="91420" tIns="45711" rIns="91420" bIns="45711" anchor="ctr">
            <a:prstTxWarp prst="textNoShape">
              <a:avLst/>
            </a:prstTxWarp>
          </a:bodyPr>
          <a:lstStyle/>
          <a:p>
            <a:endParaRPr lang="en-US"/>
          </a:p>
        </p:txBody>
      </p:sp>
      <p:sp>
        <p:nvSpPr>
          <p:cNvPr id="65543" name="Rectangle 5"/>
          <p:cNvSpPr>
            <a:spLocks noChangeArrowheads="1"/>
          </p:cNvSpPr>
          <p:nvPr/>
        </p:nvSpPr>
        <p:spPr bwMode="auto">
          <a:xfrm>
            <a:off x="1046880" y="1631692"/>
            <a:ext cx="4419423" cy="345636"/>
          </a:xfrm>
          <a:prstGeom prst="rect">
            <a:avLst/>
          </a:prstGeom>
          <a:solidFill>
            <a:schemeClr val="accent1">
              <a:alpha val="25882"/>
            </a:schemeClr>
          </a:solidFill>
          <a:ln w="9525">
            <a:solidFill>
              <a:schemeClr val="tx1"/>
            </a:solidFill>
            <a:miter lim="800000"/>
            <a:headEnd/>
            <a:tailEnd/>
          </a:ln>
        </p:spPr>
        <p:txBody>
          <a:bodyPr wrap="none" lIns="91420" tIns="45711" rIns="91420" bIns="45711" anchor="ctr">
            <a:prstTxWarp prst="textNoShape">
              <a:avLst/>
            </a:prstTxWarp>
          </a:bodyPr>
          <a:lstStyle/>
          <a:p>
            <a:endParaRPr lang="en-US"/>
          </a:p>
        </p:txBody>
      </p:sp>
      <p:sp>
        <p:nvSpPr>
          <p:cNvPr id="10" name="Title 9"/>
          <p:cNvSpPr>
            <a:spLocks noGrp="1"/>
          </p:cNvSpPr>
          <p:nvPr>
            <p:ph type="title"/>
          </p:nvPr>
        </p:nvSpPr>
        <p:spPr/>
        <p:txBody>
          <a:bodyPr/>
          <a:lstStyle/>
          <a:p>
            <a:endParaRPr lang="en-US" dirty="0"/>
          </a:p>
        </p:txBody>
      </p:sp>
      <p:sp>
        <p:nvSpPr>
          <p:cNvPr id="11" name="AutoShape 2"/>
          <p:cNvSpPr txBox="1">
            <a:spLocks noChangeArrowheads="1"/>
          </p:cNvSpPr>
          <p:nvPr/>
        </p:nvSpPr>
        <p:spPr bwMode="auto">
          <a:xfrm>
            <a:off x="197280" y="-27363"/>
            <a:ext cx="9143999"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200" dirty="0" smtClean="0">
                <a:latin typeface="+mj-lt"/>
                <a:ea typeface="ＭＳ Ｐゴシック" charset="-128"/>
                <a:cs typeface="ＭＳ Ｐゴシック" charset="-128"/>
              </a:rPr>
              <a:t>Algorithmic criticism: </a:t>
            </a:r>
            <a:r>
              <a:rPr lang="en-GB" sz="3200" dirty="0">
                <a:latin typeface="+mj-lt"/>
                <a:ea typeface="ＭＳ Ｐゴシック" charset="-128"/>
                <a:cs typeface="ＭＳ Ｐゴシック" charset="-128"/>
              </a:rPr>
              <a:t>repetitions </a:t>
            </a:r>
            <a:r>
              <a:rPr lang="en-GB" sz="3200" dirty="0">
                <a:solidFill>
                  <a:schemeClr val="bg1"/>
                </a:solidFill>
                <a:latin typeface="+mj-lt"/>
                <a:ea typeface="ＭＳ Ｐゴシック" charset="-128"/>
                <a:cs typeface="ＭＳ Ｐゴシック" charset="-128"/>
              </a:rPr>
              <a:t> </a:t>
            </a:r>
            <a:endParaRPr lang="en-GB" sz="3300" dirty="0">
              <a:solidFill>
                <a:schemeClr val="bg1"/>
              </a:solidFill>
              <a:latin typeface="+mj-lt"/>
              <a:ea typeface="ＭＳ Ｐゴシック" charset="-128"/>
              <a:cs typeface="ＭＳ Ｐゴシック" charset="-128"/>
            </a:endParaRPr>
          </a:p>
        </p:txBody>
      </p:sp>
      <p:sp>
        <p:nvSpPr>
          <p:cNvPr id="12" name="Text Box 8"/>
          <p:cNvSpPr txBox="1">
            <a:spLocks noChangeArrowheads="1"/>
          </p:cNvSpPr>
          <p:nvPr/>
        </p:nvSpPr>
        <p:spPr bwMode="auto">
          <a:xfrm>
            <a:off x="908640" y="6124964"/>
            <a:ext cx="7948800" cy="753849"/>
          </a:xfrm>
          <a:prstGeom prst="rect">
            <a:avLst/>
          </a:prstGeom>
          <a:noFill/>
          <a:ln w="9525">
            <a:solidFill>
              <a:schemeClr val="tx1"/>
            </a:solidFill>
            <a:miter lim="800000"/>
            <a:headEnd/>
            <a:tailEnd/>
          </a:ln>
        </p:spPr>
        <p:txBody>
          <a:bodyPr lIns="82927" tIns="41464" rIns="82927" bIns="41464">
            <a:prstTxWarp prst="textNoShape">
              <a:avLst/>
            </a:prstTxWarp>
            <a:spAutoFit/>
          </a:bodyPr>
          <a:lstStyle/>
          <a:p>
            <a:pPr defTabSz="828013"/>
            <a:r>
              <a:rPr lang="en-US" sz="2200" b="1" dirty="0"/>
              <a:t>Database of closed </a:t>
            </a:r>
            <a:r>
              <a:rPr lang="en-US" sz="2200" b="1" dirty="0" err="1"/>
              <a:t>itemsets</a:t>
            </a:r>
            <a:r>
              <a:rPr lang="en-US" sz="2200" b="1" dirty="0"/>
              <a:t> created by Craig Berry and Martin Mueller at Northwestern University</a:t>
            </a:r>
          </a:p>
        </p:txBody>
      </p:sp>
    </p:spTree>
    <p:extLst>
      <p:ext uri="{BB962C8B-B14F-4D97-AF65-F5344CB8AC3E}">
        <p14:creationId xmlns:p14="http://schemas.microsoft.com/office/powerpoint/2010/main" val="4819892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3"/>
          <p:cNvSpPr>
            <a:spLocks noGrp="1"/>
          </p:cNvSpPr>
          <p:nvPr>
            <p:ph type="sldNum" sz="quarter" idx="12"/>
          </p:nvPr>
        </p:nvSpPr>
        <p:spPr>
          <a:noFill/>
        </p:spPr>
        <p:txBody>
          <a:bodyPr/>
          <a:lstStyle/>
          <a:p>
            <a:pPr defTabSz="914414"/>
            <a:fld id="{6E9F165B-1E32-544B-85CF-854DB0127B61}" type="slidenum">
              <a:rPr lang="en-US" smtClean="0"/>
              <a:pPr defTabSz="914414"/>
              <a:t>25</a:t>
            </a:fld>
            <a:endParaRPr lang="en-US" smtClean="0"/>
          </a:p>
        </p:txBody>
      </p:sp>
      <p:sp>
        <p:nvSpPr>
          <p:cNvPr id="67587" name="Rectangle 2"/>
          <p:cNvSpPr>
            <a:spLocks noChangeArrowheads="1"/>
          </p:cNvSpPr>
          <p:nvPr/>
        </p:nvSpPr>
        <p:spPr bwMode="auto">
          <a:xfrm>
            <a:off x="1193761" y="1254105"/>
            <a:ext cx="4110001" cy="495946"/>
          </a:xfrm>
          <a:prstGeom prst="rect">
            <a:avLst/>
          </a:prstGeom>
          <a:solidFill>
            <a:schemeClr val="bg1"/>
          </a:solidFill>
          <a:ln w="9525">
            <a:noFill/>
            <a:miter lim="800000"/>
            <a:headEnd/>
            <a:tailEnd/>
          </a:ln>
        </p:spPr>
        <p:txBody>
          <a:bodyPr wrap="none" lIns="91400" tIns="45702" rIns="91400" bIns="45702" anchor="ctr">
            <a:prstTxWarp prst="textNoShape">
              <a:avLst/>
            </a:prstTxWarp>
            <a:spAutoFit/>
          </a:bodyPr>
          <a:lstStyle/>
          <a:p>
            <a:pPr hangingPunct="0">
              <a:lnSpc>
                <a:spcPct val="93000"/>
              </a:lnSpc>
              <a:buClr>
                <a:srgbClr val="000000"/>
              </a:buClr>
              <a:buSzPct val="45000"/>
              <a:tabLst>
                <a:tab pos="322565" algn="l"/>
                <a:tab pos="645130" algn="l"/>
                <a:tab pos="967694" algn="l"/>
                <a:tab pos="1290259" algn="l"/>
                <a:tab pos="1612824" algn="l"/>
                <a:tab pos="1935389" algn="l"/>
                <a:tab pos="2255073" algn="l"/>
                <a:tab pos="2580518" algn="l"/>
                <a:tab pos="2903083" algn="l"/>
                <a:tab pos="3225648" algn="l"/>
                <a:tab pos="3548212" algn="l"/>
                <a:tab pos="3867897" algn="l"/>
              </a:tabLst>
            </a:pPr>
            <a:r>
              <a:rPr lang="en-GB" sz="1100">
                <a:solidFill>
                  <a:srgbClr val="000000"/>
                </a:solidFill>
                <a:ea typeface="Times New Roman" charset="0"/>
                <a:cs typeface="Times New Roman" charset="0"/>
              </a:rPr>
              <a:t>Three repeated phrases in the database, along with “subset” strings:</a:t>
            </a:r>
            <a:endParaRPr lang="en-GB" sz="1100">
              <a:solidFill>
                <a:srgbClr val="000000"/>
              </a:solidFill>
              <a:ea typeface="Lucida Sans Unicode" charset="0"/>
              <a:cs typeface="Lucida Sans Unicode" charset="0"/>
            </a:endParaRPr>
          </a:p>
          <a:p>
            <a:pPr eaLnBrk="0" hangingPunct="0">
              <a:tabLst>
                <a:tab pos="322565" algn="l"/>
                <a:tab pos="645130" algn="l"/>
                <a:tab pos="967694" algn="l"/>
                <a:tab pos="1290259" algn="l"/>
                <a:tab pos="1612824" algn="l"/>
                <a:tab pos="1935389" algn="l"/>
                <a:tab pos="2255073" algn="l"/>
                <a:tab pos="2580518" algn="l"/>
                <a:tab pos="2903083" algn="l"/>
                <a:tab pos="3225648" algn="l"/>
                <a:tab pos="3548212" algn="l"/>
                <a:tab pos="3867897" algn="l"/>
              </a:tabLst>
            </a:pPr>
            <a:endParaRPr lang="en-GB" sz="1600">
              <a:solidFill>
                <a:srgbClr val="000000"/>
              </a:solidFill>
              <a:ea typeface="Lucida Sans Unicode" charset="0"/>
              <a:cs typeface="Lucida Sans Unicode" charset="0"/>
            </a:endParaRPr>
          </a:p>
        </p:txBody>
      </p:sp>
      <p:graphicFrame>
        <p:nvGraphicFramePr>
          <p:cNvPr id="352259" name="Group 3"/>
          <p:cNvGraphicFramePr>
            <a:graphicFrameLocks noGrp="1"/>
          </p:cNvGraphicFramePr>
          <p:nvPr/>
        </p:nvGraphicFramePr>
        <p:xfrm>
          <a:off x="563040" y="387401"/>
          <a:ext cx="8225280" cy="5806692"/>
        </p:xfrm>
        <a:graphic>
          <a:graphicData uri="http://schemas.openxmlformats.org/drawingml/2006/table">
            <a:tbl>
              <a:tblPr/>
              <a:tblGrid>
                <a:gridCol w="937440"/>
                <a:gridCol w="997920"/>
                <a:gridCol w="846720"/>
                <a:gridCol w="856800"/>
                <a:gridCol w="780480"/>
                <a:gridCol w="3805920"/>
              </a:tblGrid>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1" i="0" u="none" strike="noStrike" cap="none" normalizeH="0" baseline="0" dirty="0">
                          <a:ln>
                            <a:noFill/>
                          </a:ln>
                          <a:solidFill>
                            <a:srgbClr val="000000"/>
                          </a:solidFill>
                          <a:effectLst/>
                          <a:latin typeface="Times New Roman" charset="0"/>
                          <a:ea typeface="Times New Roman" charset="0"/>
                          <a:cs typeface="Times New Roman" charset="0"/>
                        </a:rPr>
                        <a:t>Chapter</a:t>
                      </a:r>
                      <a:endParaRPr kumimoji="0" lang="en-GB" sz="1500" b="0" i="0" u="none" strike="noStrike" cap="none" normalizeH="0" baseline="0" dirty="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1" i="0" u="none" strike="noStrike" cap="none" normalizeH="0" baseline="0">
                          <a:ln>
                            <a:noFill/>
                          </a:ln>
                          <a:solidFill>
                            <a:srgbClr val="000000"/>
                          </a:solidFill>
                          <a:effectLst/>
                          <a:latin typeface="Times New Roman" charset="0"/>
                          <a:ea typeface="Times New Roman" charset="0"/>
                          <a:cs typeface="Times New Roman" charset="0"/>
                        </a:rPr>
                        <a:t>Location</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1" i="0" u="none" strike="noStrike" cap="none" normalizeH="0" baseline="0">
                          <a:ln>
                            <a:noFill/>
                          </a:ln>
                          <a:solidFill>
                            <a:srgbClr val="000000"/>
                          </a:solidFill>
                          <a:effectLst/>
                          <a:latin typeface="Times New Roman" charset="0"/>
                          <a:ea typeface="Times New Roman" charset="0"/>
                          <a:cs typeface="Times New Roman" charset="0"/>
                        </a:rPr>
                        <a:t>ID</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1" i="0" u="none" strike="noStrike" cap="none" normalizeH="0" baseline="0">
                          <a:ln>
                            <a:noFill/>
                          </a:ln>
                          <a:solidFill>
                            <a:srgbClr val="000000"/>
                          </a:solidFill>
                          <a:effectLst/>
                          <a:latin typeface="Times New Roman" charset="0"/>
                          <a:ea typeface="Times New Roman" charset="0"/>
                          <a:cs typeface="Times New Roman" charset="0"/>
                        </a:rPr>
                        <a:t>Length</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1" i="0" u="none" strike="noStrike" cap="none" normalizeH="0" baseline="0">
                          <a:ln>
                            <a:noFill/>
                          </a:ln>
                          <a:solidFill>
                            <a:srgbClr val="000000"/>
                          </a:solidFill>
                          <a:effectLst/>
                          <a:latin typeface="Times New Roman" charset="0"/>
                          <a:ea typeface="Times New Roman" charset="0"/>
                          <a:cs typeface="Times New Roman" charset="0"/>
                        </a:rPr>
                        <a:t>Count</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1" i="0" u="none" strike="noStrike" cap="none" normalizeH="0" baseline="0">
                          <a:ln>
                            <a:noFill/>
                          </a:ln>
                          <a:solidFill>
                            <a:srgbClr val="000000"/>
                          </a:solidFill>
                          <a:effectLst/>
                          <a:latin typeface="Times New Roman" charset="0"/>
                          <a:ea typeface="Times New Roman" charset="0"/>
                          <a:cs typeface="Times New Roman" charset="0"/>
                        </a:rPr>
                        <a:t>Repetition</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1552162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137369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8</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an old one . Any one is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1552192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137369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8</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an old one . Any one is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1552187</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137374</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11</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one coming to be almost an old one . Any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1552345</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137374</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11</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one coming to be almost an old one . Any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1552358</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137364</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10</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one coming to be an old one . Any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1552158</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137364</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10</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one coming to be an old one . Any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1552189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137343</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6</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36</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to be almost an old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1552023</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137343</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6</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36</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to be almost an old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1552347</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137343</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6</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36</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to be almost an old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1552192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94870</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4</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62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an old one.</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483891">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dirty="0">
                          <a:ln>
                            <a:noFill/>
                          </a:ln>
                          <a:solidFill>
                            <a:srgbClr val="000000"/>
                          </a:solidFill>
                          <a:effectLst/>
                          <a:latin typeface="Times New Roman" charset="0"/>
                          <a:ea typeface="Times New Roman" charset="0"/>
                          <a:cs typeface="Times New Roman" charset="0"/>
                        </a:rPr>
                        <a:t>9</a:t>
                      </a:r>
                      <a:endParaRPr kumimoji="0" lang="en-GB" sz="1500" b="0" i="0" u="none" strike="noStrike" cap="none" normalizeH="0" baseline="0" dirty="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dirty="0">
                          <a:ln>
                            <a:noFill/>
                          </a:ln>
                          <a:solidFill>
                            <a:srgbClr val="000000"/>
                          </a:solidFill>
                          <a:effectLst/>
                          <a:latin typeface="Times New Roman" charset="0"/>
                          <a:ea typeface="Times New Roman" charset="0"/>
                          <a:cs typeface="Times New Roman" charset="0"/>
                        </a:rPr>
                        <a:t>1552162</a:t>
                      </a:r>
                      <a:endParaRPr kumimoji="0" lang="en-GB" sz="1500" b="0" i="0" u="none" strike="noStrike" cap="none" normalizeH="0" baseline="0" dirty="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94870</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4</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ctr"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a:ln>
                            <a:noFill/>
                          </a:ln>
                          <a:solidFill>
                            <a:srgbClr val="000000"/>
                          </a:solidFill>
                          <a:effectLst/>
                          <a:latin typeface="Times New Roman" charset="0"/>
                          <a:ea typeface="Times New Roman" charset="0"/>
                          <a:cs typeface="Times New Roman" charset="0"/>
                        </a:rPr>
                        <a:t>62</a:t>
                      </a:r>
                      <a:endParaRPr kumimoji="0" lang="en-GB" sz="1500" b="0" i="0" u="none" strike="noStrike" cap="none" normalizeH="0" baseline="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77825" marR="0" lvl="0" indent="-377825" algn="l" defTabSz="1008063" rtl="0" eaLnBrk="1" fontAlgn="base" latinLnBrk="0" hangingPunct="0">
                        <a:lnSpc>
                          <a:spcPct val="93000"/>
                        </a:lnSpc>
                        <a:spcBef>
                          <a:spcPct val="0"/>
                        </a:spcBef>
                        <a:spcAft>
                          <a:spcPct val="0"/>
                        </a:spcAft>
                        <a:buClr>
                          <a:srgbClr val="000000"/>
                        </a:buClr>
                        <a:buSzPct val="45000"/>
                        <a:buFont typeface="Wingdings" charset="2"/>
                        <a:buNone/>
                        <a:tabLst/>
                      </a:pPr>
                      <a:r>
                        <a:rPr kumimoji="0" lang="en-GB" sz="1500" b="0" i="0" u="none" strike="noStrike" cap="none" normalizeH="0" baseline="0" dirty="0">
                          <a:ln>
                            <a:noFill/>
                          </a:ln>
                          <a:solidFill>
                            <a:srgbClr val="000000"/>
                          </a:solidFill>
                          <a:effectLst/>
                          <a:latin typeface="Times New Roman" charset="0"/>
                          <a:ea typeface="Times New Roman" charset="0"/>
                          <a:cs typeface="Times New Roman" charset="0"/>
                        </a:rPr>
                        <a:t>an old one.</a:t>
                      </a:r>
                      <a:endParaRPr kumimoji="0" lang="en-GB" sz="1500" b="0" i="0" u="none" strike="noStrike" cap="none" normalizeH="0" baseline="0" dirty="0">
                        <a:ln>
                          <a:noFill/>
                        </a:ln>
                        <a:solidFill>
                          <a:srgbClr val="000000"/>
                        </a:solidFill>
                        <a:effectLst/>
                        <a:latin typeface="Arial" charset="0"/>
                        <a:ea typeface="Lucida Sans Unicode" charset="0"/>
                        <a:cs typeface="Lucida Sans Unicode" charset="0"/>
                      </a:endParaRPr>
                    </a:p>
                  </a:txBody>
                  <a:tcPr marL="91399" marR="91399" marT="45706" marB="45706"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352354" name="Oval 98"/>
          <p:cNvSpPr>
            <a:spLocks noChangeArrowheads="1"/>
          </p:cNvSpPr>
          <p:nvPr/>
        </p:nvSpPr>
        <p:spPr bwMode="auto">
          <a:xfrm>
            <a:off x="4848480" y="1769946"/>
            <a:ext cx="3870720" cy="622145"/>
          </a:xfrm>
          <a:prstGeom prst="ellipse">
            <a:avLst/>
          </a:prstGeom>
          <a:noFill/>
          <a:ln w="31750">
            <a:solidFill>
              <a:srgbClr val="FF0000"/>
            </a:solidFill>
            <a:round/>
            <a:headEnd/>
            <a:tailEnd/>
          </a:ln>
        </p:spPr>
        <p:txBody>
          <a:bodyPr wrap="none" lIns="82945" tIns="41473" rIns="82945" bIns="41473" anchor="ctr">
            <a:prstTxWarp prst="textNoShape">
              <a:avLst/>
            </a:prstTxWarp>
          </a:bodyPr>
          <a:lstStyle/>
          <a:p>
            <a:endParaRPr lang="en-US"/>
          </a:p>
        </p:txBody>
      </p:sp>
      <p:sp>
        <p:nvSpPr>
          <p:cNvPr id="352355" name="Oval 99"/>
          <p:cNvSpPr>
            <a:spLocks noChangeArrowheads="1"/>
          </p:cNvSpPr>
          <p:nvPr/>
        </p:nvSpPr>
        <p:spPr bwMode="auto">
          <a:xfrm>
            <a:off x="4917600" y="2253837"/>
            <a:ext cx="3870720" cy="622145"/>
          </a:xfrm>
          <a:prstGeom prst="ellipse">
            <a:avLst/>
          </a:prstGeom>
          <a:noFill/>
          <a:ln w="31750">
            <a:solidFill>
              <a:srgbClr val="FF0000"/>
            </a:solidFill>
            <a:round/>
            <a:headEnd/>
            <a:tailEnd/>
          </a:ln>
        </p:spPr>
        <p:txBody>
          <a:bodyPr wrap="none" lIns="82945" tIns="41473" rIns="82945" bIns="41473" anchor="ctr">
            <a:prstTxWarp prst="textNoShape">
              <a:avLst/>
            </a:prstTxWarp>
          </a:bodyPr>
          <a:lstStyle/>
          <a:p>
            <a:endParaRPr lang="en-US"/>
          </a:p>
        </p:txBody>
      </p:sp>
      <p:sp>
        <p:nvSpPr>
          <p:cNvPr id="352356" name="Oval 100"/>
          <p:cNvSpPr>
            <a:spLocks noChangeArrowheads="1"/>
          </p:cNvSpPr>
          <p:nvPr/>
        </p:nvSpPr>
        <p:spPr bwMode="auto">
          <a:xfrm>
            <a:off x="1461600" y="1769946"/>
            <a:ext cx="1175040" cy="1106036"/>
          </a:xfrm>
          <a:prstGeom prst="ellipse">
            <a:avLst/>
          </a:prstGeom>
          <a:noFill/>
          <a:ln w="31750">
            <a:solidFill>
              <a:srgbClr val="FF0000"/>
            </a:solidFill>
            <a:round/>
            <a:headEnd/>
            <a:tailEnd/>
          </a:ln>
        </p:spPr>
        <p:txBody>
          <a:bodyPr wrap="none" lIns="82945" tIns="41473" rIns="82945" bIns="41473" anchor="ctr">
            <a:prstTxWarp prst="textNoShape">
              <a:avLst/>
            </a:prstTxWarp>
          </a:bodyPr>
          <a:lstStyle/>
          <a:p>
            <a:endParaRPr lang="en-US"/>
          </a:p>
        </p:txBody>
      </p:sp>
      <p:sp>
        <p:nvSpPr>
          <p:cNvPr id="8" name="Oval 100"/>
          <p:cNvSpPr>
            <a:spLocks noChangeArrowheads="1"/>
          </p:cNvSpPr>
          <p:nvPr/>
        </p:nvSpPr>
        <p:spPr bwMode="auto">
          <a:xfrm>
            <a:off x="2429280" y="1769946"/>
            <a:ext cx="1175040" cy="1106036"/>
          </a:xfrm>
          <a:prstGeom prst="ellipse">
            <a:avLst/>
          </a:prstGeom>
          <a:noFill/>
          <a:ln w="31750">
            <a:solidFill>
              <a:srgbClr val="FF0000"/>
            </a:solidFill>
            <a:round/>
            <a:headEnd/>
            <a:tailEnd/>
          </a:ln>
        </p:spPr>
        <p:txBody>
          <a:bodyPr wrap="none" lIns="82945" tIns="41473" rIns="82945" bIns="41473" anchor="ctr">
            <a:prstTxWarp prst="textNoShape">
              <a:avLst/>
            </a:prstTxWarp>
          </a:bodyPr>
          <a:lstStyle/>
          <a:p>
            <a:endParaRPr lang="en-US"/>
          </a:p>
        </p:txBody>
      </p:sp>
    </p:spTree>
    <p:extLst>
      <p:ext uri="{BB962C8B-B14F-4D97-AF65-F5344CB8AC3E}">
        <p14:creationId xmlns:p14="http://schemas.microsoft.com/office/powerpoint/2010/main" val="26983168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23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23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23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354" grpId="0" animBg="1"/>
      <p:bldP spid="352355" grpId="0" animBg="1"/>
      <p:bldP spid="352356"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F2855B97-469E-6C44-A598-1FEBD6D76CD5}" type="slidenum">
              <a:rPr lang="en-US" sz="2600">
                <a:solidFill>
                  <a:schemeClr val="bg1"/>
                </a:solidFill>
              </a:rPr>
              <a:pPr eaLnBrk="1" hangingPunct="1"/>
              <a:t>26</a:t>
            </a:fld>
            <a:endParaRPr lang="en-US" sz="2600">
              <a:solidFill>
                <a:schemeClr val="bg1"/>
              </a:solidFill>
            </a:endParaRPr>
          </a:p>
        </p:txBody>
      </p:sp>
      <p:sp>
        <p:nvSpPr>
          <p:cNvPr id="54274" name="AutoShape 2"/>
          <p:cNvSpPr>
            <a:spLocks noGrp="1" noChangeArrowheads="1"/>
          </p:cNvSpPr>
          <p:nvPr>
            <p:ph type="title"/>
          </p:nvPr>
        </p:nvSpPr>
        <p:spPr/>
        <p:txBody>
          <a:bodyPr/>
          <a:lstStyle/>
          <a:p>
            <a:pPr eaLnBrk="1" hangingPunct="1"/>
            <a:endParaRPr lang="en-US">
              <a:latin typeface="Arial" charset="0"/>
            </a:endParaRPr>
          </a:p>
        </p:txBody>
      </p:sp>
      <p:pic>
        <p:nvPicPr>
          <p:cNvPr id="54275" name="Picture 3" descr="WholeTex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r="9924"/>
          <a:stretch>
            <a:fillRect/>
          </a:stretch>
        </p:blipFill>
        <p:spPr>
          <a:xfrm>
            <a:off x="563040" y="456529"/>
            <a:ext cx="8156160" cy="5502817"/>
          </a:xfrm>
          <a:noFill/>
        </p:spPr>
      </p:pic>
      <p:sp>
        <p:nvSpPr>
          <p:cNvPr id="54276" name="Text Box 4"/>
          <p:cNvSpPr txBox="1">
            <a:spLocks noChangeArrowheads="1"/>
          </p:cNvSpPr>
          <p:nvPr/>
        </p:nvSpPr>
        <p:spPr bwMode="auto">
          <a:xfrm>
            <a:off x="1440001" y="6091840"/>
            <a:ext cx="7418376" cy="49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Repetitions from all 9 chapters of </a:t>
            </a:r>
            <a:r>
              <a:rPr lang="en-US" i="1"/>
              <a:t>MoA </a:t>
            </a:r>
            <a:r>
              <a:rPr lang="en-US"/>
              <a:t>in </a:t>
            </a:r>
            <a:r>
              <a:rPr lang="en-US" i="1"/>
              <a:t>Spotfire</a:t>
            </a:r>
            <a:r>
              <a:rPr lang="en-US"/>
              <a:t> </a:t>
            </a:r>
            <a:endParaRPr lang="en-US" i="1"/>
          </a:p>
        </p:txBody>
      </p:sp>
      <p:sp>
        <p:nvSpPr>
          <p:cNvPr id="54277" name="Text Box 5"/>
          <p:cNvSpPr txBox="1">
            <a:spLocks noChangeArrowheads="1"/>
          </p:cNvSpPr>
          <p:nvPr/>
        </p:nvSpPr>
        <p:spPr bwMode="auto">
          <a:xfrm>
            <a:off x="217440" y="1908201"/>
            <a:ext cx="1204436" cy="492424"/>
          </a:xfrm>
          <a:prstGeom prst="rect">
            <a:avLst/>
          </a:prstGeom>
          <a:solidFill>
            <a:schemeClr val="bg1"/>
          </a:solidFill>
          <a:ln w="25400">
            <a:solidFill>
              <a:srgbClr val="FF0000"/>
            </a:solidFill>
            <a:miter lim="800000"/>
            <a:headEnd/>
            <a:tailEnd/>
          </a:ln>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Length</a:t>
            </a:r>
          </a:p>
        </p:txBody>
      </p:sp>
      <p:sp>
        <p:nvSpPr>
          <p:cNvPr id="54278" name="Text Box 6"/>
          <p:cNvSpPr txBox="1">
            <a:spLocks noChangeArrowheads="1"/>
          </p:cNvSpPr>
          <p:nvPr/>
        </p:nvSpPr>
        <p:spPr bwMode="auto">
          <a:xfrm>
            <a:off x="6023521" y="5502818"/>
            <a:ext cx="1445225" cy="492424"/>
          </a:xfrm>
          <a:prstGeom prst="rect">
            <a:avLst/>
          </a:prstGeom>
          <a:solidFill>
            <a:schemeClr val="bg1"/>
          </a:solidFill>
          <a:ln w="25400">
            <a:solidFill>
              <a:srgbClr val="FF0000"/>
            </a:solidFill>
            <a:miter lim="800000"/>
            <a:headEnd/>
            <a:tailEnd/>
          </a:ln>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Location</a:t>
            </a:r>
          </a:p>
        </p:txBody>
      </p:sp>
      <p:sp>
        <p:nvSpPr>
          <p:cNvPr id="321546" name="Line 10"/>
          <p:cNvSpPr>
            <a:spLocks noChangeShapeType="1"/>
          </p:cNvSpPr>
          <p:nvPr/>
        </p:nvSpPr>
        <p:spPr bwMode="auto">
          <a:xfrm flipH="1" flipV="1">
            <a:off x="5055840" y="802165"/>
            <a:ext cx="552960" cy="345636"/>
          </a:xfrm>
          <a:prstGeom prst="line">
            <a:avLst/>
          </a:prstGeom>
          <a:noFill/>
          <a:ln w="101600">
            <a:solidFill>
              <a:srgbClr val="FF0000"/>
            </a:solidFill>
            <a:round/>
            <a:headEnd/>
            <a:tailEnd type="triangle" w="med" len="med"/>
          </a:ln>
          <a:extLst>
            <a:ext uri="{909E8E84-426E-40dd-AFC4-6F175D3DCCD1}">
              <a14:hiddenFill xmlns:a14="http://schemas.microsoft.com/office/drawing/2010/main">
                <a:noFill/>
              </a14:hiddenFill>
            </a:ext>
          </a:extLst>
        </p:spPr>
        <p:txBody>
          <a:bodyPr lIns="91420" tIns="45711" rIns="91420" bIns="45711"/>
          <a:lstStyle/>
          <a:p>
            <a:endParaRPr lang="en-US"/>
          </a:p>
        </p:txBody>
      </p:sp>
      <p:sp>
        <p:nvSpPr>
          <p:cNvPr id="9" name="Line 10"/>
          <p:cNvSpPr>
            <a:spLocks noChangeShapeType="1"/>
          </p:cNvSpPr>
          <p:nvPr/>
        </p:nvSpPr>
        <p:spPr bwMode="auto">
          <a:xfrm flipH="1">
            <a:off x="8097120" y="4880673"/>
            <a:ext cx="414720" cy="414764"/>
          </a:xfrm>
          <a:prstGeom prst="line">
            <a:avLst/>
          </a:prstGeom>
          <a:noFill/>
          <a:ln w="101600">
            <a:solidFill>
              <a:srgbClr val="FF0000"/>
            </a:solidFill>
            <a:round/>
            <a:headEnd/>
            <a:tailEnd type="triangle" w="med" len="med"/>
          </a:ln>
          <a:extLst>
            <a:ext uri="{909E8E84-426E-40dd-AFC4-6F175D3DCCD1}">
              <a14:hiddenFill xmlns:a14="http://schemas.microsoft.com/office/drawing/2010/main">
                <a:noFill/>
              </a14:hiddenFill>
            </a:ext>
          </a:extLst>
        </p:spPr>
        <p:txBody>
          <a:bodyPr lIns="91420" tIns="45711" rIns="91420" bIns="45711"/>
          <a:lstStyle/>
          <a:p>
            <a:endParaRPr lang="en-US"/>
          </a:p>
        </p:txBody>
      </p:sp>
    </p:spTree>
    <p:extLst>
      <p:ext uri="{BB962C8B-B14F-4D97-AF65-F5344CB8AC3E}">
        <p14:creationId xmlns:p14="http://schemas.microsoft.com/office/powerpoint/2010/main" val="3972185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15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6"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39A8943C-A392-E543-9B24-9B52D45E7FD8}" type="slidenum">
              <a:rPr lang="en-US" sz="2600">
                <a:solidFill>
                  <a:schemeClr val="bg1"/>
                </a:solidFill>
              </a:rPr>
              <a:pPr eaLnBrk="1" hangingPunct="1"/>
              <a:t>27</a:t>
            </a:fld>
            <a:endParaRPr lang="en-US" sz="2600">
              <a:solidFill>
                <a:schemeClr val="bg1"/>
              </a:solidFill>
            </a:endParaRPr>
          </a:p>
        </p:txBody>
      </p:sp>
      <p:sp>
        <p:nvSpPr>
          <p:cNvPr id="56322" name="AutoShape 5"/>
          <p:cNvSpPr>
            <a:spLocks noGrp="1" noChangeArrowheads="1"/>
          </p:cNvSpPr>
          <p:nvPr>
            <p:ph type="title"/>
          </p:nvPr>
        </p:nvSpPr>
        <p:spPr/>
        <p:txBody>
          <a:bodyPr/>
          <a:lstStyle/>
          <a:p>
            <a:pPr eaLnBrk="1" hangingPunct="1"/>
            <a:endParaRPr lang="en-US">
              <a:latin typeface="Arial" charset="0"/>
            </a:endParaRPr>
          </a:p>
        </p:txBody>
      </p:sp>
      <p:pic>
        <p:nvPicPr>
          <p:cNvPr id="56323" name="Picture 4" descr="3Dchapter6-9CountLengFa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589" t="10406" r="19896" b="9267"/>
          <a:stretch>
            <a:fillRect/>
          </a:stretch>
        </p:blipFill>
        <p:spPr>
          <a:xfrm>
            <a:off x="1254240" y="456529"/>
            <a:ext cx="7188480" cy="5567625"/>
          </a:xfrm>
          <a:noFill/>
        </p:spPr>
      </p:pic>
      <p:sp>
        <p:nvSpPr>
          <p:cNvPr id="56324" name="Text Box 7"/>
          <p:cNvSpPr txBox="1">
            <a:spLocks noChangeArrowheads="1"/>
          </p:cNvSpPr>
          <p:nvPr/>
        </p:nvSpPr>
        <p:spPr bwMode="auto">
          <a:xfrm>
            <a:off x="3189600" y="1769947"/>
            <a:ext cx="1204436" cy="492424"/>
          </a:xfrm>
          <a:prstGeom prst="rect">
            <a:avLst/>
          </a:prstGeom>
          <a:solidFill>
            <a:schemeClr val="bg1"/>
          </a:solidFill>
          <a:ln w="25400">
            <a:solidFill>
              <a:srgbClr val="FF0000"/>
            </a:solidFill>
            <a:miter lim="800000"/>
            <a:headEnd/>
            <a:tailEnd/>
          </a:ln>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Length</a:t>
            </a:r>
          </a:p>
        </p:txBody>
      </p:sp>
      <p:sp>
        <p:nvSpPr>
          <p:cNvPr id="56325" name="Text Box 9"/>
          <p:cNvSpPr txBox="1">
            <a:spLocks noChangeArrowheads="1"/>
          </p:cNvSpPr>
          <p:nvPr/>
        </p:nvSpPr>
        <p:spPr bwMode="auto">
          <a:xfrm>
            <a:off x="2982241" y="4742419"/>
            <a:ext cx="1759927" cy="492424"/>
          </a:xfrm>
          <a:prstGeom prst="rect">
            <a:avLst/>
          </a:prstGeom>
          <a:solidFill>
            <a:schemeClr val="bg1"/>
          </a:solidFill>
          <a:ln w="25400">
            <a:solidFill>
              <a:srgbClr val="FF0000"/>
            </a:solidFill>
            <a:miter lim="800000"/>
            <a:headEnd/>
            <a:tailEnd/>
          </a:ln>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Frequency</a:t>
            </a:r>
          </a:p>
        </p:txBody>
      </p:sp>
      <p:sp>
        <p:nvSpPr>
          <p:cNvPr id="56326" name="Text Box 10"/>
          <p:cNvSpPr txBox="1">
            <a:spLocks noChangeArrowheads="1"/>
          </p:cNvSpPr>
          <p:nvPr/>
        </p:nvSpPr>
        <p:spPr bwMode="auto">
          <a:xfrm>
            <a:off x="6714721" y="3429001"/>
            <a:ext cx="1445225" cy="492424"/>
          </a:xfrm>
          <a:prstGeom prst="rect">
            <a:avLst/>
          </a:prstGeom>
          <a:solidFill>
            <a:schemeClr val="bg1"/>
          </a:solidFill>
          <a:ln w="25400">
            <a:solidFill>
              <a:srgbClr val="FF0000"/>
            </a:solidFill>
            <a:miter lim="800000"/>
            <a:headEnd/>
            <a:tailEnd/>
          </a:ln>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Location</a:t>
            </a:r>
          </a:p>
        </p:txBody>
      </p:sp>
      <p:sp>
        <p:nvSpPr>
          <p:cNvPr id="56327" name="Text Box 11"/>
          <p:cNvSpPr txBox="1">
            <a:spLocks noChangeArrowheads="1"/>
          </p:cNvSpPr>
          <p:nvPr/>
        </p:nvSpPr>
        <p:spPr bwMode="auto">
          <a:xfrm>
            <a:off x="1440001" y="6091840"/>
            <a:ext cx="7418376" cy="49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Repetitions from all 9 chapters of </a:t>
            </a:r>
            <a:r>
              <a:rPr lang="en-US" i="1"/>
              <a:t>MoA </a:t>
            </a:r>
            <a:r>
              <a:rPr lang="en-US"/>
              <a:t>in </a:t>
            </a:r>
            <a:r>
              <a:rPr lang="en-US" i="1"/>
              <a:t>Spotfire</a:t>
            </a:r>
            <a:r>
              <a:rPr lang="en-US"/>
              <a:t> </a:t>
            </a:r>
            <a:endParaRPr lang="en-US" i="1"/>
          </a:p>
        </p:txBody>
      </p:sp>
    </p:spTree>
    <p:extLst>
      <p:ext uri="{BB962C8B-B14F-4D97-AF65-F5344CB8AC3E}">
        <p14:creationId xmlns:p14="http://schemas.microsoft.com/office/powerpoint/2010/main" val="41727698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endParaRPr lang="en-US">
              <a:latin typeface="Arial" charset="0"/>
            </a:endParaRPr>
          </a:p>
        </p:txBody>
      </p:sp>
      <p:sp>
        <p:nvSpPr>
          <p:cNvPr id="6246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673930" indent="-259204" eaLnBrk="0" hangingPunct="0">
              <a:defRPr sz="2400">
                <a:solidFill>
                  <a:schemeClr val="tx1"/>
                </a:solidFill>
                <a:latin typeface="Arial" charset="0"/>
                <a:ea typeface="ＭＳ Ｐゴシック" charset="0"/>
              </a:defRPr>
            </a:lvl2pPr>
            <a:lvl3pPr marL="1036815" indent="-207363" eaLnBrk="0" hangingPunct="0">
              <a:defRPr sz="2400">
                <a:solidFill>
                  <a:schemeClr val="tx1"/>
                </a:solidFill>
                <a:latin typeface="Arial" charset="0"/>
                <a:ea typeface="ＭＳ Ｐゴシック" charset="0"/>
              </a:defRPr>
            </a:lvl3pPr>
            <a:lvl4pPr marL="1451541" indent="-207363" eaLnBrk="0" hangingPunct="0">
              <a:defRPr sz="2400">
                <a:solidFill>
                  <a:schemeClr val="tx1"/>
                </a:solidFill>
                <a:latin typeface="Arial" charset="0"/>
                <a:ea typeface="ＭＳ Ｐゴシック" charset="0"/>
              </a:defRPr>
            </a:lvl4pPr>
            <a:lvl5pPr marL="1866268" indent="-207363" eaLnBrk="0" hangingPunct="0">
              <a:defRPr sz="2400">
                <a:solidFill>
                  <a:schemeClr val="tx1"/>
                </a:solidFill>
                <a:latin typeface="Arial" charset="0"/>
                <a:ea typeface="ＭＳ Ｐゴシック" charset="0"/>
              </a:defRPr>
            </a:lvl5pPr>
            <a:lvl6pPr marL="2280994"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49C9D6BF-C61E-444A-BE92-DA90EDAB7BF2}" type="slidenum">
              <a:rPr lang="en-US" sz="2600">
                <a:solidFill>
                  <a:schemeClr val="bg1"/>
                </a:solidFill>
              </a:rPr>
              <a:pPr eaLnBrk="1" hangingPunct="1"/>
              <a:t>28</a:t>
            </a:fld>
            <a:endParaRPr lang="en-US" sz="2600">
              <a:solidFill>
                <a:schemeClr val="bg1"/>
              </a:solidFill>
            </a:endParaRPr>
          </a:p>
        </p:txBody>
      </p:sp>
      <p:pic>
        <p:nvPicPr>
          <p:cNvPr id="62467" name="Picture 4" descr="Picture 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73440" y="108012"/>
            <a:ext cx="5160960" cy="674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Box 5"/>
          <p:cNvSpPr txBox="1">
            <a:spLocks noChangeArrowheads="1"/>
          </p:cNvSpPr>
          <p:nvPr/>
        </p:nvSpPr>
        <p:spPr bwMode="auto">
          <a:xfrm>
            <a:off x="1185120" y="1424310"/>
            <a:ext cx="2280960" cy="23151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sz="2900"/>
              <a:t>Flow chart of two cycles of repetitive patterns, </a:t>
            </a:r>
            <a:r>
              <a:rPr lang="en-US" sz="2900" i="1"/>
              <a:t>PowerPoint</a:t>
            </a:r>
            <a:r>
              <a:rPr lang="en-US" sz="2900"/>
              <a:t> </a:t>
            </a:r>
          </a:p>
        </p:txBody>
      </p:sp>
    </p:spTree>
    <p:extLst>
      <p:ext uri="{BB962C8B-B14F-4D97-AF65-F5344CB8AC3E}">
        <p14:creationId xmlns:p14="http://schemas.microsoft.com/office/powerpoint/2010/main" val="31007957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562D1B80-1B94-5346-A8BC-3F4108F13FFE}" type="slidenum">
              <a:rPr lang="en-US" sz="2600">
                <a:solidFill>
                  <a:schemeClr val="bg1"/>
                </a:solidFill>
              </a:rPr>
              <a:pPr eaLnBrk="1" hangingPunct="1"/>
              <a:t>29</a:t>
            </a:fld>
            <a:endParaRPr lang="en-US" sz="2600">
              <a:solidFill>
                <a:schemeClr val="bg1"/>
              </a:solidFill>
            </a:endParaRPr>
          </a:p>
        </p:txBody>
      </p:sp>
      <p:sp>
        <p:nvSpPr>
          <p:cNvPr id="58370" name="AutoShape 5"/>
          <p:cNvSpPr>
            <a:spLocks noGrp="1" noChangeArrowheads="1"/>
          </p:cNvSpPr>
          <p:nvPr>
            <p:ph type="title"/>
          </p:nvPr>
        </p:nvSpPr>
        <p:spPr/>
        <p:txBody>
          <a:bodyPr/>
          <a:lstStyle/>
          <a:p>
            <a:pPr eaLnBrk="1" hangingPunct="1"/>
            <a:endParaRPr lang="en-US">
              <a:latin typeface="Arial" charset="0"/>
            </a:endParaRPr>
          </a:p>
        </p:txBody>
      </p:sp>
      <p:pic>
        <p:nvPicPr>
          <p:cNvPr id="58371" name="Picture 4" descr="3Dchapter6-9CountLengCLOS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845" t="10065" r="19771" b="10782"/>
          <a:stretch>
            <a:fillRect/>
          </a:stretch>
        </p:blipFill>
        <p:spPr>
          <a:xfrm>
            <a:off x="1116000" y="387401"/>
            <a:ext cx="7050240" cy="5645393"/>
          </a:xfrm>
          <a:noFill/>
        </p:spPr>
      </p:pic>
      <p:sp>
        <p:nvSpPr>
          <p:cNvPr id="58372" name="Text Box 7"/>
          <p:cNvSpPr txBox="1">
            <a:spLocks noChangeArrowheads="1"/>
          </p:cNvSpPr>
          <p:nvPr/>
        </p:nvSpPr>
        <p:spPr bwMode="auto">
          <a:xfrm>
            <a:off x="1461600" y="1631692"/>
            <a:ext cx="1204436" cy="492424"/>
          </a:xfrm>
          <a:prstGeom prst="rect">
            <a:avLst/>
          </a:prstGeom>
          <a:solidFill>
            <a:schemeClr val="bg1"/>
          </a:solidFill>
          <a:ln w="25400">
            <a:solidFill>
              <a:srgbClr val="FF0000"/>
            </a:solidFill>
            <a:miter lim="800000"/>
            <a:headEnd/>
            <a:tailEnd/>
          </a:ln>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Length</a:t>
            </a:r>
          </a:p>
        </p:txBody>
      </p:sp>
      <p:sp>
        <p:nvSpPr>
          <p:cNvPr id="58373" name="Text Box 8"/>
          <p:cNvSpPr txBox="1">
            <a:spLocks noChangeArrowheads="1"/>
          </p:cNvSpPr>
          <p:nvPr/>
        </p:nvSpPr>
        <p:spPr bwMode="auto">
          <a:xfrm>
            <a:off x="0" y="4604164"/>
            <a:ext cx="1759927" cy="492424"/>
          </a:xfrm>
          <a:prstGeom prst="rect">
            <a:avLst/>
          </a:prstGeom>
          <a:solidFill>
            <a:schemeClr val="bg1"/>
          </a:solidFill>
          <a:ln w="25400">
            <a:solidFill>
              <a:srgbClr val="FF0000"/>
            </a:solidFill>
            <a:miter lim="800000"/>
            <a:headEnd/>
            <a:tailEnd/>
          </a:ln>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Frequency</a:t>
            </a:r>
          </a:p>
        </p:txBody>
      </p:sp>
      <p:sp>
        <p:nvSpPr>
          <p:cNvPr id="58374" name="Text Box 10"/>
          <p:cNvSpPr txBox="1">
            <a:spLocks noChangeArrowheads="1"/>
          </p:cNvSpPr>
          <p:nvPr/>
        </p:nvSpPr>
        <p:spPr bwMode="auto">
          <a:xfrm>
            <a:off x="7475041" y="3912892"/>
            <a:ext cx="1445225" cy="492424"/>
          </a:xfrm>
          <a:prstGeom prst="rect">
            <a:avLst/>
          </a:prstGeom>
          <a:solidFill>
            <a:schemeClr val="bg1"/>
          </a:solidFill>
          <a:ln w="25400">
            <a:solidFill>
              <a:srgbClr val="FF0000"/>
            </a:solidFill>
            <a:miter lim="800000"/>
            <a:headEnd/>
            <a:tailEnd/>
          </a:ln>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Location</a:t>
            </a:r>
          </a:p>
        </p:txBody>
      </p:sp>
      <p:sp>
        <p:nvSpPr>
          <p:cNvPr id="58375" name="Text Box 11"/>
          <p:cNvSpPr txBox="1">
            <a:spLocks noChangeArrowheads="1"/>
          </p:cNvSpPr>
          <p:nvPr/>
        </p:nvSpPr>
        <p:spPr bwMode="auto">
          <a:xfrm>
            <a:off x="1440001" y="6091840"/>
            <a:ext cx="7418376" cy="49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a:t>Repetitions from all 9 chapters of </a:t>
            </a:r>
            <a:r>
              <a:rPr lang="en-US" i="1"/>
              <a:t>MoA </a:t>
            </a:r>
            <a:r>
              <a:rPr lang="en-US"/>
              <a:t>in </a:t>
            </a:r>
            <a:r>
              <a:rPr lang="en-US" i="1"/>
              <a:t>Spotfire</a:t>
            </a:r>
            <a:r>
              <a:rPr lang="en-US"/>
              <a:t> </a:t>
            </a:r>
            <a:endParaRPr lang="en-US" i="1"/>
          </a:p>
        </p:txBody>
      </p:sp>
    </p:spTree>
    <p:extLst>
      <p:ext uri="{BB962C8B-B14F-4D97-AF65-F5344CB8AC3E}">
        <p14:creationId xmlns:p14="http://schemas.microsoft.com/office/powerpoint/2010/main" val="39997874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literary criticism</a:t>
            </a:r>
            <a:endParaRPr lang="en-US" dirty="0"/>
          </a:p>
        </p:txBody>
      </p:sp>
      <p:sp>
        <p:nvSpPr>
          <p:cNvPr id="3" name="Content Placeholder 2"/>
          <p:cNvSpPr>
            <a:spLocks noGrp="1"/>
          </p:cNvSpPr>
          <p:nvPr>
            <p:ph idx="1"/>
          </p:nvPr>
        </p:nvSpPr>
        <p:spPr>
          <a:xfrm>
            <a:off x="457200" y="1466405"/>
            <a:ext cx="8229600" cy="4525963"/>
          </a:xfrm>
        </p:spPr>
        <p:txBody>
          <a:bodyPr>
            <a:normAutofit lnSpcReduction="10000"/>
          </a:bodyPr>
          <a:lstStyle/>
          <a:p>
            <a:pPr marL="514350" indent="-514350">
              <a:buAutoNum type="arabicPeriod"/>
            </a:pPr>
            <a:r>
              <a:rPr lang="en-US" dirty="0" smtClean="0"/>
              <a:t>is skeptical of </a:t>
            </a:r>
          </a:p>
          <a:p>
            <a:pPr marL="914400" lvl="1" indent="-514350"/>
            <a:r>
              <a:rPr lang="en-US" dirty="0" smtClean="0"/>
              <a:t>authorial intention as a normative principle</a:t>
            </a:r>
          </a:p>
          <a:p>
            <a:pPr marL="914400" lvl="1" indent="-514350"/>
            <a:r>
              <a:rPr lang="en-US" dirty="0" smtClean="0"/>
              <a:t>linguistic meaning as a stable entity</a:t>
            </a:r>
          </a:p>
          <a:p>
            <a:pPr marL="914400" lvl="1" indent="-514350"/>
            <a:r>
              <a:rPr lang="en-US" dirty="0"/>
              <a:t>i</a:t>
            </a:r>
            <a:r>
              <a:rPr lang="en-US" dirty="0" smtClean="0"/>
              <a:t>nterpretive objectivity or an </a:t>
            </a:r>
            <a:r>
              <a:rPr lang="en-US" dirty="0" err="1" smtClean="0"/>
              <a:t>unsituated</a:t>
            </a:r>
            <a:r>
              <a:rPr lang="en-US" dirty="0" smtClean="0"/>
              <a:t> reading</a:t>
            </a:r>
          </a:p>
          <a:p>
            <a:pPr marL="514350" indent="-514350">
              <a:buAutoNum type="arabicPeriod"/>
            </a:pPr>
            <a:r>
              <a:rPr lang="en-US" dirty="0" smtClean="0"/>
              <a:t>Operates within a hermeneutical framework in which fact, metric, verification, and evidence do not apply</a:t>
            </a:r>
          </a:p>
          <a:p>
            <a:pPr marL="514350" indent="-514350">
              <a:buAutoNum type="arabicPeriod"/>
            </a:pPr>
            <a:r>
              <a:rPr lang="en-US" dirty="0" smtClean="0"/>
              <a:t>Evaluates conclusions in terms of the nature and depth of the discussions that result</a:t>
            </a:r>
            <a:endParaRPr lang="en-US" dirty="0"/>
          </a:p>
        </p:txBody>
      </p:sp>
      <p:sp>
        <p:nvSpPr>
          <p:cNvPr id="4" name="TextBox 3"/>
          <p:cNvSpPr txBox="1"/>
          <p:nvPr/>
        </p:nvSpPr>
        <p:spPr>
          <a:xfrm>
            <a:off x="0" y="5992368"/>
            <a:ext cx="9001341" cy="923330"/>
          </a:xfrm>
          <a:prstGeom prst="rect">
            <a:avLst/>
          </a:prstGeom>
          <a:noFill/>
        </p:spPr>
        <p:txBody>
          <a:bodyPr wrap="square" rtlCol="0">
            <a:spAutoFit/>
          </a:bodyPr>
          <a:lstStyle/>
          <a:p>
            <a:r>
              <a:rPr lang="en-US" dirty="0" smtClean="0"/>
              <a:t>Ramsay, Stephen. “Chapter 1: An Algorithmic Criticism.” In *Reading Machines: Toward an Algorithmic Criticism*, 1–17. Topics in the Digital Humanities. Urbana: University of Illinois Press, 2011.</a:t>
            </a:r>
            <a:endParaRPr lang="en-US" dirty="0"/>
          </a:p>
        </p:txBody>
      </p:sp>
    </p:spTree>
    <p:extLst>
      <p:ext uri="{BB962C8B-B14F-4D97-AF65-F5344CB8AC3E}">
        <p14:creationId xmlns:p14="http://schemas.microsoft.com/office/powerpoint/2010/main" val="13608254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14" eaLnBrk="0" hangingPunct="0">
              <a:defRPr sz="2400">
                <a:solidFill>
                  <a:schemeClr val="tx1"/>
                </a:solidFill>
                <a:latin typeface="Arial" charset="0"/>
                <a:ea typeface="ＭＳ Ｐゴシック" charset="0"/>
                <a:cs typeface="ＭＳ Ｐゴシック" charset="0"/>
              </a:defRPr>
            </a:lvl1pPr>
            <a:lvl2pPr marL="673930" indent="-259204" defTabSz="914414" eaLnBrk="0" hangingPunct="0">
              <a:defRPr sz="2400">
                <a:solidFill>
                  <a:schemeClr val="tx1"/>
                </a:solidFill>
                <a:latin typeface="Arial" charset="0"/>
                <a:ea typeface="ＭＳ Ｐゴシック" charset="0"/>
              </a:defRPr>
            </a:lvl2pPr>
            <a:lvl3pPr marL="1036815" indent="-207363" defTabSz="914414" eaLnBrk="0" hangingPunct="0">
              <a:defRPr sz="2400">
                <a:solidFill>
                  <a:schemeClr val="tx1"/>
                </a:solidFill>
                <a:latin typeface="Arial" charset="0"/>
                <a:ea typeface="ＭＳ Ｐゴシック" charset="0"/>
              </a:defRPr>
            </a:lvl3pPr>
            <a:lvl4pPr marL="1451541" indent="-207363" defTabSz="914414" eaLnBrk="0" hangingPunct="0">
              <a:defRPr sz="2400">
                <a:solidFill>
                  <a:schemeClr val="tx1"/>
                </a:solidFill>
                <a:latin typeface="Arial" charset="0"/>
                <a:ea typeface="ＭＳ Ｐゴシック" charset="0"/>
              </a:defRPr>
            </a:lvl4pPr>
            <a:lvl5pPr marL="1866268" indent="-207363" defTabSz="914414" eaLnBrk="0" hangingPunct="0">
              <a:defRPr sz="2400">
                <a:solidFill>
                  <a:schemeClr val="tx1"/>
                </a:solidFill>
                <a:latin typeface="Arial" charset="0"/>
                <a:ea typeface="ＭＳ Ｐゴシック" charset="0"/>
              </a:defRPr>
            </a:lvl5pPr>
            <a:lvl6pPr marL="2280994"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914414"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AB2E455E-63CB-2445-838C-B4B3BDB30776}" type="slidenum">
              <a:rPr lang="en-US" sz="2600">
                <a:solidFill>
                  <a:schemeClr val="bg1"/>
                </a:solidFill>
              </a:rPr>
              <a:pPr eaLnBrk="1" hangingPunct="1"/>
              <a:t>30</a:t>
            </a:fld>
            <a:endParaRPr lang="en-US" sz="2600">
              <a:solidFill>
                <a:schemeClr val="bg1"/>
              </a:solidFill>
            </a:endParaRPr>
          </a:p>
        </p:txBody>
      </p:sp>
      <p:sp>
        <p:nvSpPr>
          <p:cNvPr id="60418" name="AutoShape 5"/>
          <p:cNvSpPr>
            <a:spLocks noGrp="1" noChangeArrowheads="1"/>
          </p:cNvSpPr>
          <p:nvPr>
            <p:ph type="title"/>
          </p:nvPr>
        </p:nvSpPr>
        <p:spPr/>
        <p:txBody>
          <a:bodyPr/>
          <a:lstStyle/>
          <a:p>
            <a:pPr eaLnBrk="1" hangingPunct="1"/>
            <a:endParaRPr lang="en-US">
              <a:latin typeface="Arial" charset="0"/>
            </a:endParaRPr>
          </a:p>
        </p:txBody>
      </p:sp>
      <p:pic>
        <p:nvPicPr>
          <p:cNvPr id="60419" name="Picture 4" descr="circleDiagra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1543" t="23087" r="14676" b="28654"/>
          <a:stretch>
            <a:fillRect/>
          </a:stretch>
        </p:blipFill>
        <p:spPr>
          <a:xfrm>
            <a:off x="227520" y="1147802"/>
            <a:ext cx="8916480" cy="4375179"/>
          </a:xfrm>
          <a:noFill/>
        </p:spPr>
      </p:pic>
      <p:sp>
        <p:nvSpPr>
          <p:cNvPr id="60420" name="Text Box 7"/>
          <p:cNvSpPr txBox="1">
            <a:spLocks noChangeArrowheads="1"/>
          </p:cNvSpPr>
          <p:nvPr/>
        </p:nvSpPr>
        <p:spPr bwMode="auto">
          <a:xfrm>
            <a:off x="1530721" y="5710201"/>
            <a:ext cx="7212143" cy="492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marL="377825" indent="-377825" defTabSz="1008063" eaLnBrk="0" hangingPunct="0">
              <a:defRPr sz="2600">
                <a:solidFill>
                  <a:schemeClr val="tx1"/>
                </a:solidFill>
                <a:latin typeface="Arial" charset="0"/>
                <a:ea typeface="ＭＳ Ｐゴシック" charset="0"/>
                <a:cs typeface="ＭＳ Ｐゴシック" charset="0"/>
              </a:defRPr>
            </a:lvl1pPr>
            <a:lvl2pPr marL="742950" indent="-285750" defTabSz="1008063" eaLnBrk="0" hangingPunct="0">
              <a:defRPr sz="2600">
                <a:solidFill>
                  <a:schemeClr val="tx1"/>
                </a:solidFill>
                <a:latin typeface="Arial" charset="0"/>
                <a:ea typeface="ＭＳ Ｐゴシック" charset="0"/>
              </a:defRPr>
            </a:lvl2pPr>
            <a:lvl3pPr marL="1143000" indent="-228600" defTabSz="1008063" eaLnBrk="0" hangingPunct="0">
              <a:defRPr sz="2600">
                <a:solidFill>
                  <a:schemeClr val="tx1"/>
                </a:solidFill>
                <a:latin typeface="Arial" charset="0"/>
                <a:ea typeface="ＭＳ Ｐゴシック" charset="0"/>
              </a:defRPr>
            </a:lvl3pPr>
            <a:lvl4pPr marL="1600200" indent="-228600" defTabSz="1008063" eaLnBrk="0" hangingPunct="0">
              <a:defRPr sz="2600">
                <a:solidFill>
                  <a:schemeClr val="tx1"/>
                </a:solidFill>
                <a:latin typeface="Arial" charset="0"/>
                <a:ea typeface="ＭＳ Ｐゴシック" charset="0"/>
              </a:defRPr>
            </a:lvl4pPr>
            <a:lvl5pPr marL="2057400" indent="-228600" defTabSz="1008063" eaLnBrk="0" hangingPunct="0">
              <a:defRPr sz="2600">
                <a:solidFill>
                  <a:schemeClr val="tx1"/>
                </a:solidFill>
                <a:latin typeface="Arial" charset="0"/>
                <a:ea typeface="ＭＳ Ｐゴシック" charset="0"/>
              </a:defRPr>
            </a:lvl5pPr>
            <a:lvl6pPr marL="25146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10080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i="1"/>
              <a:t>The Making of Americans</a:t>
            </a:r>
            <a:r>
              <a:rPr lang="en-US"/>
              <a:t> as a ring composition</a:t>
            </a:r>
          </a:p>
        </p:txBody>
      </p:sp>
    </p:spTree>
    <p:extLst>
      <p:ext uri="{BB962C8B-B14F-4D97-AF65-F5344CB8AC3E}">
        <p14:creationId xmlns:p14="http://schemas.microsoft.com/office/powerpoint/2010/main" val="154098094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a:xfrm>
            <a:off x="770400" y="733038"/>
            <a:ext cx="7925760" cy="1143480"/>
          </a:xfrm>
        </p:spPr>
        <p:txBody>
          <a:bodyPr>
            <a:normAutofit fontScale="90000"/>
          </a:bodyPr>
          <a:lstStyle/>
          <a:p>
            <a:r>
              <a:rPr lang="en-US">
                <a:latin typeface="Arial" charset="0"/>
              </a:rPr>
              <a:t>Dunning’s log likelihood analysis</a:t>
            </a:r>
          </a:p>
        </p:txBody>
      </p:sp>
      <p:pic>
        <p:nvPicPr>
          <p:cNvPr id="63490" name="Content Placeholder 5" descr="Picture 1.png"/>
          <p:cNvPicPr>
            <a:picLocks noGrp="1" noChangeAspect="1"/>
          </p:cNvPicPr>
          <p:nvPr>
            <p:ph idx="1"/>
          </p:nvPr>
        </p:nvPicPr>
        <p:blipFill>
          <a:blip r:embed="rId2">
            <a:extLst>
              <a:ext uri="{28A0092B-C50C-407E-A947-70E740481C1C}">
                <a14:useLocalDpi xmlns:a14="http://schemas.microsoft.com/office/drawing/2010/main" val="0"/>
              </a:ext>
            </a:extLst>
          </a:blip>
          <a:srcRect l="-7268" r="-7268"/>
          <a:stretch>
            <a:fillRect/>
          </a:stretch>
        </p:blipFill>
        <p:spPr>
          <a:xfrm>
            <a:off x="493920" y="1769946"/>
            <a:ext cx="8097120" cy="4285890"/>
          </a:xfrm>
        </p:spPr>
      </p:pic>
      <p:sp>
        <p:nvSpPr>
          <p:cNvPr id="6349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673930" indent="-259204" eaLnBrk="0" hangingPunct="0">
              <a:defRPr sz="2400">
                <a:solidFill>
                  <a:schemeClr val="tx1"/>
                </a:solidFill>
                <a:latin typeface="Arial" charset="0"/>
                <a:ea typeface="ＭＳ Ｐゴシック" charset="0"/>
              </a:defRPr>
            </a:lvl2pPr>
            <a:lvl3pPr marL="1036815" indent="-207363" eaLnBrk="0" hangingPunct="0">
              <a:defRPr sz="2400">
                <a:solidFill>
                  <a:schemeClr val="tx1"/>
                </a:solidFill>
                <a:latin typeface="Arial" charset="0"/>
                <a:ea typeface="ＭＳ Ｐゴシック" charset="0"/>
              </a:defRPr>
            </a:lvl3pPr>
            <a:lvl4pPr marL="1451541" indent="-207363" eaLnBrk="0" hangingPunct="0">
              <a:defRPr sz="2400">
                <a:solidFill>
                  <a:schemeClr val="tx1"/>
                </a:solidFill>
                <a:latin typeface="Arial" charset="0"/>
                <a:ea typeface="ＭＳ Ｐゴシック" charset="0"/>
              </a:defRPr>
            </a:lvl4pPr>
            <a:lvl5pPr marL="1866268" indent="-207363" eaLnBrk="0" hangingPunct="0">
              <a:defRPr sz="2400">
                <a:solidFill>
                  <a:schemeClr val="tx1"/>
                </a:solidFill>
                <a:latin typeface="Arial" charset="0"/>
                <a:ea typeface="ＭＳ Ｐゴシック" charset="0"/>
              </a:defRPr>
            </a:lvl5pPr>
            <a:lvl6pPr marL="2280994"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E430E8F0-78C0-EE43-86EE-622842CAEA34}" type="slidenum">
              <a:rPr lang="en-US" sz="2600">
                <a:solidFill>
                  <a:schemeClr val="bg1"/>
                </a:solidFill>
              </a:rPr>
              <a:pPr eaLnBrk="1" hangingPunct="1"/>
              <a:t>31</a:t>
            </a:fld>
            <a:endParaRPr lang="en-US" sz="2600">
              <a:solidFill>
                <a:schemeClr val="bg1"/>
              </a:solidFill>
            </a:endParaRPr>
          </a:p>
        </p:txBody>
      </p:sp>
      <p:sp>
        <p:nvSpPr>
          <p:cNvPr id="63492" name="TextBox 6"/>
          <p:cNvSpPr txBox="1">
            <a:spLocks noChangeArrowheads="1"/>
          </p:cNvSpPr>
          <p:nvPr/>
        </p:nvSpPr>
        <p:spPr bwMode="auto">
          <a:xfrm>
            <a:off x="1530721" y="6055836"/>
            <a:ext cx="6694560" cy="468477"/>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lIns="82945" tIns="41473" rIns="82945" bIns="41473">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sz="2500"/>
              <a:t>http://wordhoard.northwestern.edu/userman/</a:t>
            </a:r>
          </a:p>
        </p:txBody>
      </p:sp>
    </p:spTree>
    <p:extLst>
      <p:ext uri="{BB962C8B-B14F-4D97-AF65-F5344CB8AC3E}">
        <p14:creationId xmlns:p14="http://schemas.microsoft.com/office/powerpoint/2010/main" val="113140341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673930" indent="-259204" eaLnBrk="0" hangingPunct="0">
              <a:defRPr sz="2400">
                <a:solidFill>
                  <a:schemeClr val="tx1"/>
                </a:solidFill>
                <a:latin typeface="Arial" charset="0"/>
                <a:ea typeface="ＭＳ Ｐゴシック" charset="0"/>
              </a:defRPr>
            </a:lvl2pPr>
            <a:lvl3pPr marL="1036815" indent="-207363" eaLnBrk="0" hangingPunct="0">
              <a:defRPr sz="2400">
                <a:solidFill>
                  <a:schemeClr val="tx1"/>
                </a:solidFill>
                <a:latin typeface="Arial" charset="0"/>
                <a:ea typeface="ＭＳ Ｐゴシック" charset="0"/>
              </a:defRPr>
            </a:lvl3pPr>
            <a:lvl4pPr marL="1451541" indent="-207363" eaLnBrk="0" hangingPunct="0">
              <a:defRPr sz="2400">
                <a:solidFill>
                  <a:schemeClr val="tx1"/>
                </a:solidFill>
                <a:latin typeface="Arial" charset="0"/>
                <a:ea typeface="ＭＳ Ｐゴシック" charset="0"/>
              </a:defRPr>
            </a:lvl4pPr>
            <a:lvl5pPr marL="1866268" indent="-207363" eaLnBrk="0" hangingPunct="0">
              <a:defRPr sz="2400">
                <a:solidFill>
                  <a:schemeClr val="tx1"/>
                </a:solidFill>
                <a:latin typeface="Arial" charset="0"/>
                <a:ea typeface="ＭＳ Ｐゴシック" charset="0"/>
              </a:defRPr>
            </a:lvl5pPr>
            <a:lvl6pPr marL="2280994"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8FBE556C-B03F-FF48-81FB-740D65E7D597}" type="slidenum">
              <a:rPr lang="en-US" sz="2600">
                <a:solidFill>
                  <a:schemeClr val="bg1"/>
                </a:solidFill>
              </a:rPr>
              <a:pPr eaLnBrk="1" hangingPunct="1"/>
              <a:t>32</a:t>
            </a:fld>
            <a:endParaRPr lang="en-US" sz="2600">
              <a:solidFill>
                <a:schemeClr val="bg1"/>
              </a:solidFill>
            </a:endParaRPr>
          </a:p>
        </p:txBody>
      </p:sp>
      <p:sp>
        <p:nvSpPr>
          <p:cNvPr id="64514" name="TextBox 4"/>
          <p:cNvSpPr txBox="1">
            <a:spLocks noChangeArrowheads="1"/>
          </p:cNvSpPr>
          <p:nvPr/>
        </p:nvSpPr>
        <p:spPr bwMode="auto">
          <a:xfrm>
            <a:off x="126720" y="283567"/>
            <a:ext cx="9017280" cy="174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nchor="ctr">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sz="2700" i="1"/>
              <a:t>. . . The Dickens characters, the George Eliot characters, the Meredith characters. They were more real to the average human being than the people they knew</a:t>
            </a:r>
            <a:r>
              <a:rPr lang="en-US" sz="2900" i="1"/>
              <a:t>.</a:t>
            </a:r>
          </a:p>
          <a:p>
            <a:pPr eaLnBrk="1" hangingPunct="1"/>
            <a:r>
              <a:rPr lang="en-US" sz="2500"/>
              <a:t> </a:t>
            </a:r>
            <a:r>
              <a:rPr lang="en-US" sz="1800"/>
              <a:t>--Gertrude Stein, “Transatlantic Interview 1946” </a:t>
            </a:r>
          </a:p>
        </p:txBody>
      </p:sp>
      <p:sp>
        <p:nvSpPr>
          <p:cNvPr id="64515" name="TextBox 6"/>
          <p:cNvSpPr txBox="1">
            <a:spLocks noChangeArrowheads="1"/>
          </p:cNvSpPr>
          <p:nvPr/>
        </p:nvSpPr>
        <p:spPr bwMode="auto">
          <a:xfrm>
            <a:off x="839520" y="2392092"/>
            <a:ext cx="8017920" cy="45157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2945" tIns="41473" rIns="82945" bIns="41473">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eaLnBrk="1" hangingPunct="1"/>
            <a:r>
              <a:rPr lang="en-US" sz="1800" b="1"/>
              <a:t>Jane Austen</a:t>
            </a:r>
            <a:r>
              <a:rPr lang="en-US" sz="1800"/>
              <a:t>: </a:t>
            </a:r>
            <a:r>
              <a:rPr lang="en-US" sz="1800" i="1"/>
              <a:t>Pride and Prejudice</a:t>
            </a:r>
            <a:r>
              <a:rPr lang="en-US" sz="1800"/>
              <a:t>,</a:t>
            </a:r>
            <a:r>
              <a:rPr lang="en-US" sz="1800" i="1"/>
              <a:t> Mansfield Park</a:t>
            </a:r>
            <a:r>
              <a:rPr lang="en-US" sz="1800"/>
              <a:t>,</a:t>
            </a:r>
            <a:r>
              <a:rPr lang="en-US" sz="1800" i="1"/>
              <a:t> Emma: A Novel</a:t>
            </a:r>
            <a:r>
              <a:rPr lang="en-US" sz="1800"/>
              <a:t>,</a:t>
            </a:r>
            <a:r>
              <a:rPr lang="en-US" sz="1800" i="1"/>
              <a:t> Northanger Abbey</a:t>
            </a:r>
            <a:r>
              <a:rPr lang="en-US" sz="1800"/>
              <a:t>,</a:t>
            </a:r>
            <a:r>
              <a:rPr lang="en-US" sz="1800" i="1"/>
              <a:t> Persuasion</a:t>
            </a:r>
            <a:r>
              <a:rPr lang="en-US" sz="1800"/>
              <a:t>,</a:t>
            </a:r>
            <a:r>
              <a:rPr lang="en-US" sz="1800" i="1"/>
              <a:t> Lady Susan Watsons</a:t>
            </a:r>
            <a:r>
              <a:rPr lang="en-US" sz="1800"/>
              <a:t>, and</a:t>
            </a:r>
            <a:r>
              <a:rPr lang="en-US" sz="1800" i="1"/>
              <a:t> Sanditon </a:t>
            </a:r>
          </a:p>
          <a:p>
            <a:pPr eaLnBrk="1" hangingPunct="1"/>
            <a:endParaRPr lang="en-US" sz="1800" i="1"/>
          </a:p>
          <a:p>
            <a:pPr eaLnBrk="1" hangingPunct="1"/>
            <a:r>
              <a:rPr lang="en-US" sz="1800" b="1"/>
              <a:t>Charles Dickens</a:t>
            </a:r>
            <a:r>
              <a:rPr lang="en-US" sz="1800" i="1"/>
              <a:t>: The Posthumous Papers of the Pickwick Club</a:t>
            </a:r>
            <a:r>
              <a:rPr lang="en-US" sz="1800"/>
              <a:t>,</a:t>
            </a:r>
            <a:r>
              <a:rPr lang="en-US" sz="1800" i="1"/>
              <a:t> Oliver Twist</a:t>
            </a:r>
            <a:r>
              <a:rPr lang="en-US" sz="1800"/>
              <a:t>,</a:t>
            </a:r>
            <a:r>
              <a:rPr lang="en-US" sz="1800" i="1"/>
              <a:t> Life and Adventures of Nicholas Nickleby</a:t>
            </a:r>
            <a:r>
              <a:rPr lang="en-US" sz="1800"/>
              <a:t>,</a:t>
            </a:r>
            <a:r>
              <a:rPr lang="en-US" sz="1800" i="1"/>
              <a:t> Barnaby Rudge</a:t>
            </a:r>
            <a:r>
              <a:rPr lang="en-US" sz="1800"/>
              <a:t>, </a:t>
            </a:r>
            <a:r>
              <a:rPr lang="en-US" sz="1800" i="1"/>
              <a:t>Old Curiosity Shop</a:t>
            </a:r>
            <a:r>
              <a:rPr lang="en-US" sz="1800"/>
              <a:t>,</a:t>
            </a:r>
            <a:r>
              <a:rPr lang="en-US" sz="1800" i="1"/>
              <a:t> A Christmas Story</a:t>
            </a:r>
            <a:r>
              <a:rPr lang="en-US" sz="1800"/>
              <a:t>,</a:t>
            </a:r>
            <a:r>
              <a:rPr lang="en-US" sz="1800" i="1"/>
              <a:t> Life and Adventures of Martin Chuzzlewit</a:t>
            </a:r>
            <a:r>
              <a:rPr lang="en-US" sz="1800"/>
              <a:t>,</a:t>
            </a:r>
            <a:r>
              <a:rPr lang="en-US" sz="1800" i="1"/>
              <a:t> Dombey and Son</a:t>
            </a:r>
            <a:r>
              <a:rPr lang="en-US" sz="1800"/>
              <a:t>,</a:t>
            </a:r>
            <a:r>
              <a:rPr lang="en-US" sz="1800" i="1"/>
              <a:t> The Personal History of David Copperfield</a:t>
            </a:r>
            <a:r>
              <a:rPr lang="en-US" sz="1800"/>
              <a:t>,</a:t>
            </a:r>
            <a:r>
              <a:rPr lang="en-US" sz="1800" i="1"/>
              <a:t> Bleak House</a:t>
            </a:r>
            <a:r>
              <a:rPr lang="en-US" sz="1800"/>
              <a:t>,</a:t>
            </a:r>
            <a:r>
              <a:rPr lang="en-US" sz="1800" i="1"/>
              <a:t> Hard Times</a:t>
            </a:r>
            <a:r>
              <a:rPr lang="en-US" sz="1800"/>
              <a:t>,</a:t>
            </a:r>
            <a:r>
              <a:rPr lang="en-US" sz="1800" i="1"/>
              <a:t> Little Dorrit</a:t>
            </a:r>
            <a:r>
              <a:rPr lang="en-US" sz="1800"/>
              <a:t>,</a:t>
            </a:r>
            <a:r>
              <a:rPr lang="en-US" sz="1800" i="1"/>
              <a:t> A Tale of Two Cities</a:t>
            </a:r>
            <a:r>
              <a:rPr lang="en-US" sz="1800"/>
              <a:t>,</a:t>
            </a:r>
            <a:r>
              <a:rPr lang="en-US" sz="1800" i="1"/>
              <a:t> Great Expectations</a:t>
            </a:r>
            <a:r>
              <a:rPr lang="en-US" sz="1800"/>
              <a:t>,</a:t>
            </a:r>
            <a:r>
              <a:rPr lang="en-US" sz="1800" i="1"/>
              <a:t> Our Mutual Friend</a:t>
            </a:r>
            <a:r>
              <a:rPr lang="en-US" sz="1800"/>
              <a:t>, and </a:t>
            </a:r>
            <a:r>
              <a:rPr lang="en-US" sz="1800" i="1"/>
              <a:t>The Mystery of Edwin Drood </a:t>
            </a:r>
          </a:p>
          <a:p>
            <a:pPr eaLnBrk="1" hangingPunct="1"/>
            <a:endParaRPr lang="en-US" sz="1800" i="1"/>
          </a:p>
          <a:p>
            <a:pPr eaLnBrk="1" hangingPunct="1"/>
            <a:r>
              <a:rPr lang="en-US" sz="1800" b="1"/>
              <a:t>George Eliot</a:t>
            </a:r>
            <a:r>
              <a:rPr lang="en-US" sz="1800"/>
              <a:t>: </a:t>
            </a:r>
            <a:r>
              <a:rPr lang="en-US" sz="1800" i="1"/>
              <a:t>Scenes of Clerical Life</a:t>
            </a:r>
            <a:r>
              <a:rPr lang="en-US" sz="1800"/>
              <a:t>,</a:t>
            </a:r>
            <a:r>
              <a:rPr lang="en-US" sz="1800" i="1"/>
              <a:t> Adam Bede</a:t>
            </a:r>
            <a:r>
              <a:rPr lang="en-US" sz="1800"/>
              <a:t>,</a:t>
            </a:r>
            <a:r>
              <a:rPr lang="en-US" sz="1800" i="1"/>
              <a:t> The Mill on the Floss</a:t>
            </a:r>
            <a:r>
              <a:rPr lang="en-US" sz="1800"/>
              <a:t>,</a:t>
            </a:r>
            <a:r>
              <a:rPr lang="en-US" sz="1800" i="1"/>
              <a:t> Silas Marner</a:t>
            </a:r>
            <a:r>
              <a:rPr lang="en-US" sz="1800"/>
              <a:t>,</a:t>
            </a:r>
            <a:r>
              <a:rPr lang="en-US" sz="1800" i="1"/>
              <a:t> Romola</a:t>
            </a:r>
            <a:r>
              <a:rPr lang="en-US" sz="1800"/>
              <a:t>,</a:t>
            </a:r>
            <a:r>
              <a:rPr lang="en-US" sz="1800" i="1"/>
              <a:t> Felix Holt</a:t>
            </a:r>
            <a:r>
              <a:rPr lang="en-US" sz="1800"/>
              <a:t>,</a:t>
            </a:r>
            <a:r>
              <a:rPr lang="en-US" sz="1800" i="1"/>
              <a:t> Middlemarch</a:t>
            </a:r>
            <a:r>
              <a:rPr lang="en-US" sz="1800"/>
              <a:t>, and</a:t>
            </a:r>
            <a:r>
              <a:rPr lang="en-US" sz="1800" i="1"/>
              <a:t> Daniel Deronda </a:t>
            </a:r>
          </a:p>
          <a:p>
            <a:pPr eaLnBrk="1" hangingPunct="1"/>
            <a:endParaRPr lang="en-US" sz="1800" i="1"/>
          </a:p>
          <a:p>
            <a:pPr eaLnBrk="1" hangingPunct="1"/>
            <a:r>
              <a:rPr lang="en-US" sz="1800" b="1"/>
              <a:t>George Meredith</a:t>
            </a:r>
            <a:r>
              <a:rPr lang="en-US" sz="1800" i="1"/>
              <a:t>: The Ordeal of Richard Feverel</a:t>
            </a:r>
            <a:r>
              <a:rPr lang="en-US" sz="1800"/>
              <a:t>,</a:t>
            </a:r>
            <a:r>
              <a:rPr lang="en-US" sz="1800" i="1"/>
              <a:t> Evan Harrington</a:t>
            </a:r>
            <a:r>
              <a:rPr lang="en-US" sz="1800"/>
              <a:t>,</a:t>
            </a:r>
            <a:r>
              <a:rPr lang="en-US" sz="1800" i="1"/>
              <a:t> Beauchamp's Career</a:t>
            </a:r>
            <a:r>
              <a:rPr lang="en-US" sz="1800"/>
              <a:t>,</a:t>
            </a:r>
            <a:r>
              <a:rPr lang="en-US" sz="1800" i="1"/>
              <a:t> The Egoist</a:t>
            </a:r>
            <a:r>
              <a:rPr lang="en-US" sz="1800"/>
              <a:t>,</a:t>
            </a:r>
            <a:r>
              <a:rPr lang="en-US" sz="1800" i="1"/>
              <a:t> Diana of the Crossways</a:t>
            </a:r>
            <a:r>
              <a:rPr lang="en-US" sz="1800"/>
              <a:t>, and</a:t>
            </a:r>
            <a:r>
              <a:rPr lang="en-US" sz="1800" i="1"/>
              <a:t> One of Our Conquerors </a:t>
            </a:r>
          </a:p>
        </p:txBody>
      </p:sp>
    </p:spTree>
    <p:extLst>
      <p:ext uri="{BB962C8B-B14F-4D97-AF65-F5344CB8AC3E}">
        <p14:creationId xmlns:p14="http://schemas.microsoft.com/office/powerpoint/2010/main" val="36211439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7" name="Group 3"/>
          <p:cNvGrpSpPr>
            <a:grpSpLocks noGrp="1" noUngrp="1" noChangeAspect="1"/>
          </p:cNvGrpSpPr>
          <p:nvPr/>
        </p:nvGrpSpPr>
        <p:grpSpPr bwMode="auto">
          <a:xfrm>
            <a:off x="914400" y="685512"/>
            <a:ext cx="7315200" cy="5867176"/>
            <a:chOff x="914400" y="685800"/>
            <a:chExt cx="7315200" cy="5867400"/>
          </a:xfrm>
        </p:grpSpPr>
        <p:pic>
          <p:nvPicPr>
            <p:cNvPr id="65540" name="Picture 1" descr="austen-more-CW.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1"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70000"/>
                </a:lnSpc>
              </a:pPr>
              <a:r>
                <a:rPr lang="en-US" sz="1700">
                  <a:latin typeface="Calibri" charset="0"/>
                </a:rPr>
                <a:t>Words that are LESS frequent in novels by Austen (with common words)</a:t>
              </a:r>
            </a:p>
          </p:txBody>
        </p:sp>
      </p:grpSp>
      <p:sp>
        <p:nvSpPr>
          <p:cNvPr id="65538" name="Title 1"/>
          <p:cNvSpPr>
            <a:spLocks/>
          </p:cNvSpPr>
          <p:nvPr/>
        </p:nvSpPr>
        <p:spPr bwMode="auto">
          <a:xfrm>
            <a:off x="1" y="180020"/>
            <a:ext cx="21528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65539" name="Title 1"/>
          <p:cNvSpPr>
            <a:spLocks/>
          </p:cNvSpPr>
          <p:nvPr/>
        </p:nvSpPr>
        <p:spPr bwMode="auto">
          <a:xfrm>
            <a:off x="5470560" y="41765"/>
            <a:ext cx="346608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Austen : Less </a:t>
            </a:r>
          </a:p>
        </p:txBody>
      </p:sp>
    </p:spTree>
    <p:extLst>
      <p:ext uri="{BB962C8B-B14F-4D97-AF65-F5344CB8AC3E}">
        <p14:creationId xmlns:p14="http://schemas.microsoft.com/office/powerpoint/2010/main" val="17098542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1" name="Group 3"/>
          <p:cNvGrpSpPr>
            <a:grpSpLocks noGrp="1" noUngrp="1" noChangeAspect="1"/>
          </p:cNvGrpSpPr>
          <p:nvPr/>
        </p:nvGrpSpPr>
        <p:grpSpPr bwMode="auto">
          <a:xfrm>
            <a:off x="914400" y="685512"/>
            <a:ext cx="7315200" cy="5867176"/>
            <a:chOff x="914400" y="685800"/>
            <a:chExt cx="7315200" cy="5867400"/>
          </a:xfrm>
        </p:grpSpPr>
        <p:pic>
          <p:nvPicPr>
            <p:cNvPr id="66565" name="Picture 1" descr="austen-less-CW.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70000"/>
                </a:lnSpc>
              </a:pPr>
              <a:r>
                <a:rPr lang="en-US" sz="1700">
                  <a:latin typeface="Calibri" charset="0"/>
                </a:rPr>
                <a:t>Words that are MORE frequent in novels by Austen  (with common words)</a:t>
              </a:r>
            </a:p>
          </p:txBody>
        </p:sp>
      </p:grpSp>
      <p:sp>
        <p:nvSpPr>
          <p:cNvPr id="66562"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66563" name="Title 1"/>
          <p:cNvSpPr>
            <a:spLocks/>
          </p:cNvSpPr>
          <p:nvPr/>
        </p:nvSpPr>
        <p:spPr bwMode="auto">
          <a:xfrm>
            <a:off x="1" y="180020"/>
            <a:ext cx="21528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66564" name="Title 1"/>
          <p:cNvSpPr>
            <a:spLocks/>
          </p:cNvSpPr>
          <p:nvPr/>
        </p:nvSpPr>
        <p:spPr bwMode="auto">
          <a:xfrm>
            <a:off x="5539680" y="69127"/>
            <a:ext cx="3258720" cy="594783"/>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Austen: More </a:t>
            </a:r>
          </a:p>
        </p:txBody>
      </p:sp>
    </p:spTree>
    <p:extLst>
      <p:ext uri="{BB962C8B-B14F-4D97-AF65-F5344CB8AC3E}">
        <p14:creationId xmlns:p14="http://schemas.microsoft.com/office/powerpoint/2010/main" val="111781774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5" name="Group 3"/>
          <p:cNvGrpSpPr>
            <a:grpSpLocks noGrp="1" noUngrp="1" noChangeAspect="1"/>
          </p:cNvGrpSpPr>
          <p:nvPr/>
        </p:nvGrpSpPr>
        <p:grpSpPr bwMode="auto">
          <a:xfrm>
            <a:off x="914400" y="685512"/>
            <a:ext cx="7315200" cy="5867176"/>
            <a:chOff x="914400" y="685800"/>
            <a:chExt cx="7315200" cy="5867400"/>
          </a:xfrm>
        </p:grpSpPr>
        <p:pic>
          <p:nvPicPr>
            <p:cNvPr id="67588" name="Picture 1" descr="dickens-more-CW.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70000"/>
                </a:lnSpc>
              </a:pPr>
              <a:r>
                <a:rPr lang="en-US" sz="1700">
                  <a:latin typeface="Calibri" charset="0"/>
                </a:rPr>
                <a:t>Words that are LESS frequent in novels by Dickens (with common words)</a:t>
              </a:r>
            </a:p>
          </p:txBody>
        </p:sp>
      </p:grpSp>
      <p:sp>
        <p:nvSpPr>
          <p:cNvPr id="67586"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67587" name="Title 1"/>
          <p:cNvSpPr>
            <a:spLocks/>
          </p:cNvSpPr>
          <p:nvPr/>
        </p:nvSpPr>
        <p:spPr bwMode="auto">
          <a:xfrm>
            <a:off x="5391361" y="110893"/>
            <a:ext cx="3742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Dickens : Less</a:t>
            </a:r>
          </a:p>
        </p:txBody>
      </p:sp>
    </p:spTree>
    <p:extLst>
      <p:ext uri="{BB962C8B-B14F-4D97-AF65-F5344CB8AC3E}">
        <p14:creationId xmlns:p14="http://schemas.microsoft.com/office/powerpoint/2010/main" val="141974100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
          <p:cNvGrpSpPr>
            <a:grpSpLocks noGrp="1" noUngrp="1" noChangeAspect="1"/>
          </p:cNvGrpSpPr>
          <p:nvPr/>
        </p:nvGrpSpPr>
        <p:grpSpPr bwMode="auto">
          <a:xfrm>
            <a:off x="914400" y="685512"/>
            <a:ext cx="7315200" cy="5867176"/>
            <a:chOff x="914400" y="685800"/>
            <a:chExt cx="7315200" cy="5867400"/>
          </a:xfrm>
        </p:grpSpPr>
        <p:pic>
          <p:nvPicPr>
            <p:cNvPr id="68612" name="Picture 1" descr="dickens-less.-CW.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70000"/>
                </a:lnSpc>
              </a:pPr>
              <a:r>
                <a:rPr lang="en-US" sz="1700">
                  <a:latin typeface="Calibri" charset="0"/>
                </a:rPr>
                <a:t>Words that are MORE frequent in novels by Dickens (with common words)</a:t>
              </a:r>
            </a:p>
          </p:txBody>
        </p:sp>
      </p:grpSp>
      <p:sp>
        <p:nvSpPr>
          <p:cNvPr id="68610"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68611" name="Title 1"/>
          <p:cNvSpPr>
            <a:spLocks/>
          </p:cNvSpPr>
          <p:nvPr/>
        </p:nvSpPr>
        <p:spPr bwMode="auto">
          <a:xfrm>
            <a:off x="5391361" y="110893"/>
            <a:ext cx="3742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Dickens : More</a:t>
            </a:r>
          </a:p>
        </p:txBody>
      </p:sp>
    </p:spTree>
    <p:extLst>
      <p:ext uri="{BB962C8B-B14F-4D97-AF65-F5344CB8AC3E}">
        <p14:creationId xmlns:p14="http://schemas.microsoft.com/office/powerpoint/2010/main" val="405414194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633" name="Group 3"/>
          <p:cNvGrpSpPr>
            <a:grpSpLocks noGrp="1" noUngrp="1" noChangeAspect="1"/>
          </p:cNvGrpSpPr>
          <p:nvPr/>
        </p:nvGrpSpPr>
        <p:grpSpPr bwMode="auto">
          <a:xfrm>
            <a:off x="914400" y="685512"/>
            <a:ext cx="7315200" cy="5867176"/>
            <a:chOff x="914400" y="685800"/>
            <a:chExt cx="7315200" cy="5867400"/>
          </a:xfrm>
        </p:grpSpPr>
        <p:pic>
          <p:nvPicPr>
            <p:cNvPr id="69636" name="Picture 1" descr="eliot-more-CW.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70000"/>
                </a:lnSpc>
              </a:pPr>
              <a:r>
                <a:rPr lang="en-US" sz="1700">
                  <a:latin typeface="Calibri" charset="0"/>
                </a:rPr>
                <a:t>Words that are LESS frequent in novels by Eliot (with common words)</a:t>
              </a:r>
            </a:p>
          </p:txBody>
        </p:sp>
      </p:grpSp>
      <p:sp>
        <p:nvSpPr>
          <p:cNvPr id="69634"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69635" name="Title 1"/>
          <p:cNvSpPr>
            <a:spLocks/>
          </p:cNvSpPr>
          <p:nvPr/>
        </p:nvSpPr>
        <p:spPr bwMode="auto">
          <a:xfrm>
            <a:off x="5391361" y="110893"/>
            <a:ext cx="35352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Eliot : Less</a:t>
            </a:r>
          </a:p>
        </p:txBody>
      </p:sp>
    </p:spTree>
    <p:extLst>
      <p:ext uri="{BB962C8B-B14F-4D97-AF65-F5344CB8AC3E}">
        <p14:creationId xmlns:p14="http://schemas.microsoft.com/office/powerpoint/2010/main" val="91602710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7" name="Group 3"/>
          <p:cNvGrpSpPr>
            <a:grpSpLocks noGrp="1" noUngrp="1" noChangeAspect="1"/>
          </p:cNvGrpSpPr>
          <p:nvPr/>
        </p:nvGrpSpPr>
        <p:grpSpPr bwMode="auto">
          <a:xfrm>
            <a:off x="914400" y="685512"/>
            <a:ext cx="7315200" cy="5867176"/>
            <a:chOff x="914400" y="685800"/>
            <a:chExt cx="7315200" cy="5867400"/>
          </a:xfrm>
        </p:grpSpPr>
        <p:pic>
          <p:nvPicPr>
            <p:cNvPr id="70660" name="Picture 1" descr="eliot-less-CW.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70000"/>
                </a:lnSpc>
              </a:pPr>
              <a:r>
                <a:rPr lang="en-US" sz="1700">
                  <a:latin typeface="Calibri" charset="0"/>
                </a:rPr>
                <a:t>Words that are MORE frequent in novels by Eliot (with common words)</a:t>
              </a:r>
            </a:p>
          </p:txBody>
        </p:sp>
      </p:grpSp>
      <p:sp>
        <p:nvSpPr>
          <p:cNvPr id="70658"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0659" name="Title 1"/>
          <p:cNvSpPr>
            <a:spLocks/>
          </p:cNvSpPr>
          <p:nvPr/>
        </p:nvSpPr>
        <p:spPr bwMode="auto">
          <a:xfrm>
            <a:off x="5391361" y="110893"/>
            <a:ext cx="35352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Eliot : More</a:t>
            </a:r>
          </a:p>
        </p:txBody>
      </p:sp>
    </p:spTree>
    <p:extLst>
      <p:ext uri="{BB962C8B-B14F-4D97-AF65-F5344CB8AC3E}">
        <p14:creationId xmlns:p14="http://schemas.microsoft.com/office/powerpoint/2010/main" val="10671740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681" name="Group 3"/>
          <p:cNvGrpSpPr>
            <a:grpSpLocks noGrp="1" noUngrp="1" noChangeAspect="1"/>
          </p:cNvGrpSpPr>
          <p:nvPr/>
        </p:nvGrpSpPr>
        <p:grpSpPr bwMode="auto">
          <a:xfrm>
            <a:off x="914400" y="685512"/>
            <a:ext cx="7315200" cy="5867176"/>
            <a:chOff x="914400" y="685800"/>
            <a:chExt cx="7315200" cy="5867400"/>
          </a:xfrm>
        </p:grpSpPr>
        <p:pic>
          <p:nvPicPr>
            <p:cNvPr id="71684" name="Picture 1" descr="meredith-less-CW.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60000"/>
                </a:lnSpc>
              </a:pPr>
              <a:r>
                <a:rPr lang="en-US" sz="1400"/>
                <a:t>Words that are LESS frequent in novels by Meredith (with common words)</a:t>
              </a:r>
            </a:p>
          </p:txBody>
        </p:sp>
      </p:grpSp>
      <p:sp>
        <p:nvSpPr>
          <p:cNvPr id="71682"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1683" name="Title 1"/>
          <p:cNvSpPr>
            <a:spLocks/>
          </p:cNvSpPr>
          <p:nvPr/>
        </p:nvSpPr>
        <p:spPr bwMode="auto">
          <a:xfrm>
            <a:off x="5124960" y="69127"/>
            <a:ext cx="3673440" cy="594783"/>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Meredith : Less</a:t>
            </a:r>
          </a:p>
        </p:txBody>
      </p:sp>
    </p:spTree>
    <p:extLst>
      <p:ext uri="{BB962C8B-B14F-4D97-AF65-F5344CB8AC3E}">
        <p14:creationId xmlns:p14="http://schemas.microsoft.com/office/powerpoint/2010/main" val="114316363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Criticism: Text Analysis</a:t>
            </a:r>
            <a:endParaRPr lang="en-US" dirty="0"/>
          </a:p>
        </p:txBody>
      </p:sp>
      <p:sp>
        <p:nvSpPr>
          <p:cNvPr id="3" name="Content Placeholder 2"/>
          <p:cNvSpPr>
            <a:spLocks noGrp="1"/>
          </p:cNvSpPr>
          <p:nvPr>
            <p:ph idx="1"/>
          </p:nvPr>
        </p:nvSpPr>
        <p:spPr>
          <a:xfrm>
            <a:off x="457200" y="1466405"/>
            <a:ext cx="8229600" cy="4525963"/>
          </a:xfrm>
        </p:spPr>
        <p:txBody>
          <a:bodyPr>
            <a:normAutofit/>
          </a:bodyPr>
          <a:lstStyle/>
          <a:p>
            <a:r>
              <a:rPr lang="en-US" dirty="0" smtClean="0"/>
              <a:t>Represents a heuristic of radical transformation</a:t>
            </a:r>
          </a:p>
          <a:p>
            <a:pPr lvl="1"/>
            <a:r>
              <a:rPr lang="en-US" dirty="0" smtClean="0"/>
              <a:t>Not </a:t>
            </a:r>
            <a:r>
              <a:rPr lang="en-US" dirty="0" smtClean="0"/>
              <a:t>just a </a:t>
            </a:r>
            <a:r>
              <a:rPr lang="en-US" dirty="0" smtClean="0"/>
              <a:t>new method in the digital space: </a:t>
            </a:r>
          </a:p>
          <a:p>
            <a:r>
              <a:rPr lang="en-US" dirty="0" smtClean="0"/>
              <a:t>Must endeavor to assist the critic in the unfolding of interpretive possibilities</a:t>
            </a:r>
          </a:p>
          <a:p>
            <a:pPr lvl="1"/>
            <a:r>
              <a:rPr lang="en-US" dirty="0" smtClean="0"/>
              <a:t>“evidence” that is suggestive of grander arguments and schemes</a:t>
            </a:r>
            <a:endParaRPr lang="en-US" dirty="0"/>
          </a:p>
        </p:txBody>
      </p:sp>
      <p:sp>
        <p:nvSpPr>
          <p:cNvPr id="4" name="TextBox 3"/>
          <p:cNvSpPr txBox="1"/>
          <p:nvPr/>
        </p:nvSpPr>
        <p:spPr>
          <a:xfrm>
            <a:off x="0" y="5992368"/>
            <a:ext cx="9001341" cy="923330"/>
          </a:xfrm>
          <a:prstGeom prst="rect">
            <a:avLst/>
          </a:prstGeom>
          <a:noFill/>
        </p:spPr>
        <p:txBody>
          <a:bodyPr wrap="square" rtlCol="0">
            <a:spAutoFit/>
          </a:bodyPr>
          <a:lstStyle/>
          <a:p>
            <a:r>
              <a:rPr lang="en-US" dirty="0" smtClean="0"/>
              <a:t>Ramsay, Stephen. “Chapter 1: An Algorithmic Criticism.” In *Reading Machines: Toward an Algorithmic Criticism*, 1–17. Topics in the Digital Humanities. Urbana: University of Illinois Press, 2011.</a:t>
            </a:r>
            <a:endParaRPr lang="en-US" dirty="0"/>
          </a:p>
        </p:txBody>
      </p:sp>
    </p:spTree>
    <p:extLst>
      <p:ext uri="{BB962C8B-B14F-4D97-AF65-F5344CB8AC3E}">
        <p14:creationId xmlns:p14="http://schemas.microsoft.com/office/powerpoint/2010/main" val="13608254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705" name="Group 3"/>
          <p:cNvGrpSpPr>
            <a:grpSpLocks noGrp="1" noUngrp="1" noChangeAspect="1"/>
          </p:cNvGrpSpPr>
          <p:nvPr/>
        </p:nvGrpSpPr>
        <p:grpSpPr bwMode="auto">
          <a:xfrm>
            <a:off x="914400" y="685512"/>
            <a:ext cx="7315200" cy="5867176"/>
            <a:chOff x="914400" y="685800"/>
            <a:chExt cx="7315200" cy="5867400"/>
          </a:xfrm>
        </p:grpSpPr>
        <p:pic>
          <p:nvPicPr>
            <p:cNvPr id="72708" name="Picture 1" descr="meredith-more-CW.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60000"/>
                </a:lnSpc>
              </a:pPr>
              <a:r>
                <a:rPr lang="en-US" sz="1400"/>
                <a:t>Words that are MORE frequent in novels by Meredith (with common words)</a:t>
              </a:r>
            </a:p>
          </p:txBody>
        </p:sp>
      </p:grpSp>
      <p:sp>
        <p:nvSpPr>
          <p:cNvPr id="72706"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2707" name="Title 1"/>
          <p:cNvSpPr>
            <a:spLocks/>
          </p:cNvSpPr>
          <p:nvPr/>
        </p:nvSpPr>
        <p:spPr bwMode="auto">
          <a:xfrm>
            <a:off x="4848480" y="69127"/>
            <a:ext cx="3949920" cy="594783"/>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Meredith : More</a:t>
            </a:r>
          </a:p>
        </p:txBody>
      </p:sp>
    </p:spTree>
    <p:extLst>
      <p:ext uri="{BB962C8B-B14F-4D97-AF65-F5344CB8AC3E}">
        <p14:creationId xmlns:p14="http://schemas.microsoft.com/office/powerpoint/2010/main" val="2559061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29" name="Group 3"/>
          <p:cNvGrpSpPr>
            <a:grpSpLocks noGrp="1" noUngrp="1" noChangeAspect="1"/>
          </p:cNvGrpSpPr>
          <p:nvPr/>
        </p:nvGrpSpPr>
        <p:grpSpPr bwMode="auto">
          <a:xfrm>
            <a:off x="914400" y="685512"/>
            <a:ext cx="7315200" cy="5867176"/>
            <a:chOff x="914400" y="685800"/>
            <a:chExt cx="7315200" cy="5867400"/>
          </a:xfrm>
        </p:grpSpPr>
        <p:pic>
          <p:nvPicPr>
            <p:cNvPr id="73732" name="Picture 1" descr="1-5-more.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en-US" sz="2000">
                  <a:latin typeface="Calibri" charset="0"/>
                </a:rPr>
                <a:t>Words that are MORE common in chapters 1-5</a:t>
              </a:r>
            </a:p>
          </p:txBody>
        </p:sp>
      </p:grpSp>
      <p:sp>
        <p:nvSpPr>
          <p:cNvPr id="73730"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3731" name="Title 1"/>
          <p:cNvSpPr>
            <a:spLocks/>
          </p:cNvSpPr>
          <p:nvPr/>
        </p:nvSpPr>
        <p:spPr bwMode="auto">
          <a:xfrm>
            <a:off x="5391361" y="110893"/>
            <a:ext cx="24984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1-5 : More</a:t>
            </a:r>
          </a:p>
        </p:txBody>
      </p:sp>
    </p:spTree>
    <p:extLst>
      <p:ext uri="{BB962C8B-B14F-4D97-AF65-F5344CB8AC3E}">
        <p14:creationId xmlns:p14="http://schemas.microsoft.com/office/powerpoint/2010/main" val="7276043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3" name="Group 3"/>
          <p:cNvGrpSpPr>
            <a:grpSpLocks noGrp="1" noUngrp="1" noChangeAspect="1"/>
          </p:cNvGrpSpPr>
          <p:nvPr/>
        </p:nvGrpSpPr>
        <p:grpSpPr bwMode="auto">
          <a:xfrm>
            <a:off x="914400" y="685512"/>
            <a:ext cx="7315200" cy="5867176"/>
            <a:chOff x="914400" y="685800"/>
            <a:chExt cx="7315200" cy="5867400"/>
          </a:xfrm>
        </p:grpSpPr>
        <p:pic>
          <p:nvPicPr>
            <p:cNvPr id="74756" name="Picture 1" descr="1-5-less.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en-US" sz="2000">
                  <a:latin typeface="Calibri" charset="0"/>
                </a:rPr>
                <a:t>Words that are LESS common in chapters 1-5</a:t>
              </a:r>
            </a:p>
          </p:txBody>
        </p:sp>
      </p:grpSp>
      <p:sp>
        <p:nvSpPr>
          <p:cNvPr id="74754"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4755" name="Title 1"/>
          <p:cNvSpPr>
            <a:spLocks/>
          </p:cNvSpPr>
          <p:nvPr/>
        </p:nvSpPr>
        <p:spPr bwMode="auto">
          <a:xfrm>
            <a:off x="5391361" y="110893"/>
            <a:ext cx="35352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1-5 : Less</a:t>
            </a:r>
          </a:p>
        </p:txBody>
      </p:sp>
    </p:spTree>
    <p:extLst>
      <p:ext uri="{BB962C8B-B14F-4D97-AF65-F5344CB8AC3E}">
        <p14:creationId xmlns:p14="http://schemas.microsoft.com/office/powerpoint/2010/main" val="282514441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7" name="Group 3"/>
          <p:cNvGrpSpPr>
            <a:grpSpLocks noGrp="1" noUngrp="1" noChangeAspect="1"/>
          </p:cNvGrpSpPr>
          <p:nvPr/>
        </p:nvGrpSpPr>
        <p:grpSpPr bwMode="auto">
          <a:xfrm>
            <a:off x="914400" y="685512"/>
            <a:ext cx="7315200" cy="5867176"/>
            <a:chOff x="914400" y="685800"/>
            <a:chExt cx="7315200" cy="5867400"/>
          </a:xfrm>
        </p:grpSpPr>
        <p:pic>
          <p:nvPicPr>
            <p:cNvPr id="75780" name="Picture 1" descr="6-9-more.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en-US" sz="2000">
                  <a:latin typeface="Calibri" charset="0"/>
                </a:rPr>
                <a:t>Words that are MORE common in chapters 6-9</a:t>
              </a:r>
            </a:p>
          </p:txBody>
        </p:sp>
      </p:grpSp>
      <p:sp>
        <p:nvSpPr>
          <p:cNvPr id="75778"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5779" name="Title 1"/>
          <p:cNvSpPr>
            <a:spLocks/>
          </p:cNvSpPr>
          <p:nvPr/>
        </p:nvSpPr>
        <p:spPr bwMode="auto">
          <a:xfrm>
            <a:off x="5391361" y="110893"/>
            <a:ext cx="35352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6-9 : More</a:t>
            </a:r>
          </a:p>
        </p:txBody>
      </p:sp>
    </p:spTree>
    <p:extLst>
      <p:ext uri="{BB962C8B-B14F-4D97-AF65-F5344CB8AC3E}">
        <p14:creationId xmlns:p14="http://schemas.microsoft.com/office/powerpoint/2010/main" val="42153211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1" name="Group 3"/>
          <p:cNvGrpSpPr>
            <a:grpSpLocks noGrp="1" noUngrp="1" noChangeAspect="1"/>
          </p:cNvGrpSpPr>
          <p:nvPr/>
        </p:nvGrpSpPr>
        <p:grpSpPr bwMode="auto">
          <a:xfrm>
            <a:off x="914400" y="685512"/>
            <a:ext cx="7315200" cy="5867176"/>
            <a:chOff x="914400" y="685800"/>
            <a:chExt cx="7315200" cy="5867400"/>
          </a:xfrm>
        </p:grpSpPr>
        <p:pic>
          <p:nvPicPr>
            <p:cNvPr id="76804" name="Picture 1" descr="6-9-less.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en-US" sz="2000">
                  <a:latin typeface="Calibri" charset="0"/>
                </a:rPr>
                <a:t>Words that are LESS common in chapters 6-9</a:t>
              </a:r>
            </a:p>
          </p:txBody>
        </p:sp>
      </p:grpSp>
      <p:sp>
        <p:nvSpPr>
          <p:cNvPr id="76802"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6803" name="Title 1"/>
          <p:cNvSpPr>
            <a:spLocks/>
          </p:cNvSpPr>
          <p:nvPr/>
        </p:nvSpPr>
        <p:spPr bwMode="auto">
          <a:xfrm>
            <a:off x="5391361" y="110893"/>
            <a:ext cx="35352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6-9 : Less</a:t>
            </a:r>
          </a:p>
        </p:txBody>
      </p:sp>
    </p:spTree>
    <p:extLst>
      <p:ext uri="{BB962C8B-B14F-4D97-AF65-F5344CB8AC3E}">
        <p14:creationId xmlns:p14="http://schemas.microsoft.com/office/powerpoint/2010/main" val="29137602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825" name="Group 3"/>
          <p:cNvGrpSpPr>
            <a:grpSpLocks noGrp="1" noUngrp="1" noChangeAspect="1"/>
          </p:cNvGrpSpPr>
          <p:nvPr/>
        </p:nvGrpSpPr>
        <p:grpSpPr bwMode="auto">
          <a:xfrm>
            <a:off x="914400" y="685512"/>
            <a:ext cx="7315200" cy="5867176"/>
            <a:chOff x="914400" y="685800"/>
            <a:chExt cx="7315200" cy="5867400"/>
          </a:xfrm>
        </p:grpSpPr>
        <p:pic>
          <p:nvPicPr>
            <p:cNvPr id="77828" name="Picture 1" descr="1-5_austen-more.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en-US" sz="2000">
                  <a:latin typeface="Calibri" charset="0"/>
                </a:rPr>
                <a:t>1-5_Words that are LESS frequent in novels by Austen </a:t>
              </a:r>
            </a:p>
          </p:txBody>
        </p:sp>
      </p:grpSp>
      <p:sp>
        <p:nvSpPr>
          <p:cNvPr id="77826"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7827" name="Title 1"/>
          <p:cNvSpPr>
            <a:spLocks/>
          </p:cNvSpPr>
          <p:nvPr/>
        </p:nvSpPr>
        <p:spPr bwMode="auto">
          <a:xfrm>
            <a:off x="3742560" y="110893"/>
            <a:ext cx="51840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1-5 vs. Austen : Less</a:t>
            </a:r>
          </a:p>
        </p:txBody>
      </p:sp>
    </p:spTree>
    <p:extLst>
      <p:ext uri="{BB962C8B-B14F-4D97-AF65-F5344CB8AC3E}">
        <p14:creationId xmlns:p14="http://schemas.microsoft.com/office/powerpoint/2010/main" val="135633474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3"/>
          <p:cNvGrpSpPr>
            <a:grpSpLocks noGrp="1" noUngrp="1" noChangeAspect="1"/>
          </p:cNvGrpSpPr>
          <p:nvPr/>
        </p:nvGrpSpPr>
        <p:grpSpPr bwMode="auto">
          <a:xfrm>
            <a:off x="914400" y="685512"/>
            <a:ext cx="7315200" cy="5867176"/>
            <a:chOff x="914400" y="685800"/>
            <a:chExt cx="7315200" cy="5867400"/>
          </a:xfrm>
        </p:grpSpPr>
        <p:pic>
          <p:nvPicPr>
            <p:cNvPr id="78852" name="Picture 1" descr="1-5_austen-less.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Rectangle 2"/>
            <p:cNvSpPr>
              <a:spLocks noChangeArrowheads="1"/>
            </p:cNvSpPr>
            <p:nvPr/>
          </p:nvSpPr>
          <p:spPr bwMode="auto">
            <a:xfrm>
              <a:off x="914400" y="6210300"/>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en-US" sz="2000">
                  <a:latin typeface="Calibri" charset="0"/>
                </a:rPr>
                <a:t>1-5_Words that are MORE frequent in novels by Austen </a:t>
              </a:r>
            </a:p>
          </p:txBody>
        </p:sp>
      </p:grpSp>
      <p:sp>
        <p:nvSpPr>
          <p:cNvPr id="78850"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8851" name="Title 1"/>
          <p:cNvSpPr>
            <a:spLocks/>
          </p:cNvSpPr>
          <p:nvPr/>
        </p:nvSpPr>
        <p:spPr bwMode="auto">
          <a:xfrm>
            <a:off x="3742560" y="110893"/>
            <a:ext cx="51840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1-5 vs. Austen : More</a:t>
            </a:r>
          </a:p>
        </p:txBody>
      </p:sp>
    </p:spTree>
    <p:extLst>
      <p:ext uri="{BB962C8B-B14F-4D97-AF65-F5344CB8AC3E}">
        <p14:creationId xmlns:p14="http://schemas.microsoft.com/office/powerpoint/2010/main" val="175641660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873" name="Group 3"/>
          <p:cNvGrpSpPr>
            <a:grpSpLocks noGrp="1" noUngrp="1" noChangeAspect="1"/>
          </p:cNvGrpSpPr>
          <p:nvPr/>
        </p:nvGrpSpPr>
        <p:grpSpPr bwMode="auto">
          <a:xfrm>
            <a:off x="908640" y="685513"/>
            <a:ext cx="7320960" cy="5989589"/>
            <a:chOff x="908639" y="685800"/>
            <a:chExt cx="7320961" cy="5989445"/>
          </a:xfrm>
        </p:grpSpPr>
        <p:pic>
          <p:nvPicPr>
            <p:cNvPr id="79876" name="Picture 1" descr="6-9-Austen-more.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Rectangle 2"/>
            <p:cNvSpPr>
              <a:spLocks noChangeArrowheads="1"/>
            </p:cNvSpPr>
            <p:nvPr/>
          </p:nvSpPr>
          <p:spPr bwMode="auto">
            <a:xfrm>
              <a:off x="908639" y="6332345"/>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en-US" sz="2000">
                  <a:latin typeface="Calibri" charset="0"/>
                </a:rPr>
                <a:t>6-9</a:t>
              </a:r>
              <a:r>
                <a:rPr lang="en-US" sz="2000"/>
                <a:t>_Words that are LESS frequent in novels by Austen</a:t>
              </a:r>
            </a:p>
            <a:p>
              <a:pPr algn="ctr">
                <a:lnSpc>
                  <a:spcPct val="80000"/>
                </a:lnSpc>
              </a:pPr>
              <a:endParaRPr lang="en-US" sz="2000">
                <a:latin typeface="Calibri" charset="0"/>
              </a:endParaRPr>
            </a:p>
          </p:txBody>
        </p:sp>
      </p:grpSp>
      <p:sp>
        <p:nvSpPr>
          <p:cNvPr id="79874"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79875" name="Title 1"/>
          <p:cNvSpPr>
            <a:spLocks/>
          </p:cNvSpPr>
          <p:nvPr/>
        </p:nvSpPr>
        <p:spPr bwMode="auto">
          <a:xfrm>
            <a:off x="3742560" y="110893"/>
            <a:ext cx="51840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6-9 vs. Austen : Less</a:t>
            </a:r>
          </a:p>
        </p:txBody>
      </p:sp>
    </p:spTree>
    <p:extLst>
      <p:ext uri="{BB962C8B-B14F-4D97-AF65-F5344CB8AC3E}">
        <p14:creationId xmlns:p14="http://schemas.microsoft.com/office/powerpoint/2010/main" val="22934718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7" name="Group 3"/>
          <p:cNvGrpSpPr>
            <a:grpSpLocks noGrp="1" noUngrp="1" noChangeAspect="1"/>
          </p:cNvGrpSpPr>
          <p:nvPr/>
        </p:nvGrpSpPr>
        <p:grpSpPr bwMode="auto">
          <a:xfrm>
            <a:off x="908640" y="685513"/>
            <a:ext cx="7320960" cy="5989589"/>
            <a:chOff x="908639" y="685800"/>
            <a:chExt cx="7320961" cy="5989445"/>
          </a:xfrm>
        </p:grpSpPr>
        <p:pic>
          <p:nvPicPr>
            <p:cNvPr id="80900" name="Picture 1" descr="6-9-Austen-less.jpg"/>
            <p:cNvPicPr>
              <a:picLocks noRot="1" noChangeAspect="1" noMove="1" noResize="1"/>
            </p:cNvPicPr>
            <p:nvPr isPhoto="1"/>
          </p:nvPicPr>
          <p:blipFill>
            <a:blip r:embed="rId2">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1" name="Rectangle 2"/>
            <p:cNvSpPr>
              <a:spLocks noChangeArrowheads="1"/>
            </p:cNvSpPr>
            <p:nvPr/>
          </p:nvSpPr>
          <p:spPr bwMode="auto">
            <a:xfrm>
              <a:off x="908639" y="6332345"/>
              <a:ext cx="73152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lnSpc>
                  <a:spcPct val="80000"/>
                </a:lnSpc>
              </a:pPr>
              <a:r>
                <a:rPr lang="en-US" sz="2000">
                  <a:latin typeface="Calibri" charset="0"/>
                </a:rPr>
                <a:t>6-9</a:t>
              </a:r>
              <a:r>
                <a:rPr lang="en-US" sz="2000"/>
                <a:t>_Words that are MORE frequent in novels by Austen</a:t>
              </a:r>
            </a:p>
            <a:p>
              <a:pPr algn="ctr">
                <a:lnSpc>
                  <a:spcPct val="80000"/>
                </a:lnSpc>
              </a:pPr>
              <a:endParaRPr lang="en-US" sz="2000">
                <a:latin typeface="Calibri" charset="0"/>
              </a:endParaRPr>
            </a:p>
          </p:txBody>
        </p:sp>
      </p:grpSp>
      <p:sp>
        <p:nvSpPr>
          <p:cNvPr id="80898" name="Title 1"/>
          <p:cNvSpPr>
            <a:spLocks/>
          </p:cNvSpPr>
          <p:nvPr/>
        </p:nvSpPr>
        <p:spPr bwMode="auto">
          <a:xfrm>
            <a:off x="0" y="180020"/>
            <a:ext cx="781056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i="1">
                <a:solidFill>
                  <a:schemeClr val="tx2"/>
                </a:solidFill>
              </a:rPr>
              <a:t>Wordle</a:t>
            </a:r>
          </a:p>
        </p:txBody>
      </p:sp>
      <p:sp>
        <p:nvSpPr>
          <p:cNvPr id="80899" name="Title 1"/>
          <p:cNvSpPr>
            <a:spLocks/>
          </p:cNvSpPr>
          <p:nvPr/>
        </p:nvSpPr>
        <p:spPr bwMode="auto">
          <a:xfrm>
            <a:off x="3742560" y="110893"/>
            <a:ext cx="5184000" cy="594782"/>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00" tIns="45702" rIns="91400" bIns="45702" anchor="b"/>
          <a:lstStyle/>
          <a:p>
            <a:pPr defTabSz="914414" eaLnBrk="0" hangingPunct="0">
              <a:spcBef>
                <a:spcPct val="0"/>
              </a:spcBef>
            </a:pPr>
            <a:r>
              <a:rPr lang="en-US" sz="3600" b="1">
                <a:solidFill>
                  <a:schemeClr val="tx2"/>
                </a:solidFill>
              </a:rPr>
              <a:t>6-9 vs. Austen : More</a:t>
            </a:r>
          </a:p>
        </p:txBody>
      </p:sp>
    </p:spTree>
    <p:extLst>
      <p:ext uri="{BB962C8B-B14F-4D97-AF65-F5344CB8AC3E}">
        <p14:creationId xmlns:p14="http://schemas.microsoft.com/office/powerpoint/2010/main" val="87891079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1"/>
          <p:cNvSpPr txBox="1">
            <a:spLocks noChangeArrowheads="1"/>
          </p:cNvSpPr>
          <p:nvPr/>
        </p:nvSpPr>
        <p:spPr bwMode="auto">
          <a:xfrm>
            <a:off x="286560" y="180020"/>
            <a:ext cx="7925760" cy="1147800"/>
          </a:xfrm>
          <a:prstGeom prst="roundRect">
            <a:avLst>
              <a:gd name="adj" fmla="val 21667"/>
            </a:avLst>
          </a:prstGeom>
          <a:noFill/>
          <a:ln w="9525">
            <a:noFill/>
            <a:round/>
            <a:headEnd/>
            <a:tailEnd/>
          </a:ln>
        </p:spPr>
        <p:txBody>
          <a:bodyPr lIns="0" tIns="0" rIns="0" bIns="0" anchor="ctr">
            <a:prstTxWarp prst="textNoShape">
              <a:avLst/>
            </a:prstTxWarp>
          </a:bodyPr>
          <a:lstStyle/>
          <a:p>
            <a:pPr defTabSz="914414">
              <a:tabLst>
                <a:tab pos="656650" algn="l"/>
                <a:tab pos="1313299" algn="l"/>
                <a:tab pos="1969949" algn="l"/>
                <a:tab pos="2626599" algn="l"/>
                <a:tab pos="3283248" algn="l"/>
                <a:tab pos="3939898" algn="l"/>
                <a:tab pos="4595108" algn="l"/>
                <a:tab pos="5253198" algn="l"/>
                <a:tab pos="5909847" algn="l"/>
                <a:tab pos="6563617" algn="l"/>
                <a:tab pos="7218827" algn="l"/>
              </a:tabLst>
            </a:pPr>
            <a:r>
              <a:rPr lang="en-GB" sz="3600" dirty="0">
                <a:solidFill>
                  <a:srgbClr val="000000"/>
                </a:solidFill>
              </a:rPr>
              <a:t>“One” in </a:t>
            </a:r>
            <a:r>
              <a:rPr lang="en-GB" sz="3600" i="1" dirty="0">
                <a:solidFill>
                  <a:srgbClr val="000000"/>
                </a:solidFill>
              </a:rPr>
              <a:t>The Making of Americans</a:t>
            </a:r>
            <a:endParaRPr lang="en-GB" sz="3600" dirty="0">
              <a:solidFill>
                <a:srgbClr val="000000"/>
              </a:solidFill>
            </a:endParaRPr>
          </a:p>
        </p:txBody>
      </p:sp>
      <p:sp>
        <p:nvSpPr>
          <p:cNvPr id="68" name="Slide Number Placeholder 1"/>
          <p:cNvSpPr>
            <a:spLocks noGrp="1"/>
          </p:cNvSpPr>
          <p:nvPr>
            <p:ph type="sldNum" sz="quarter" idx="12"/>
          </p:nvPr>
        </p:nvSpPr>
        <p:spPr>
          <a:xfrm>
            <a:off x="-196659" y="6598536"/>
            <a:ext cx="2039379" cy="403225"/>
          </a:xfrm>
          <a:noFill/>
        </p:spPr>
        <p:txBody>
          <a:bodyPr/>
          <a:lstStyle/>
          <a:p>
            <a:fld id="{6C29AA03-7CE5-934C-9D58-8D3B8AB223FB}" type="slidenum">
              <a:rPr lang="en-US" smtClean="0"/>
              <a:pPr/>
              <a:t>49</a:t>
            </a:fld>
            <a:endParaRPr lang="en-US" smtClean="0"/>
          </a:p>
        </p:txBody>
      </p:sp>
      <p:sp>
        <p:nvSpPr>
          <p:cNvPr id="69" name="Rectangle 2"/>
          <p:cNvSpPr>
            <a:spLocks noChangeArrowheads="1"/>
          </p:cNvSpPr>
          <p:nvPr/>
        </p:nvSpPr>
        <p:spPr bwMode="auto">
          <a:xfrm>
            <a:off x="82758" y="1008949"/>
            <a:ext cx="9045299" cy="6001642"/>
          </a:xfrm>
          <a:prstGeom prst="rect">
            <a:avLst/>
          </a:prstGeom>
          <a:solidFill>
            <a:schemeClr val="bg1"/>
          </a:solidFill>
          <a:ln w="9525">
            <a:noFill/>
            <a:miter lim="800000"/>
            <a:headEnd/>
            <a:tailEnd/>
          </a:ln>
        </p:spPr>
        <p:txBody>
          <a:bodyPr wrap="square">
            <a:prstTxWarp prst="textNoShape">
              <a:avLst/>
            </a:prstTxWarp>
            <a:spAutoFit/>
          </a:bodyPr>
          <a:lstStyle/>
          <a:p>
            <a:r>
              <a:rPr lang="en-US" sz="3200" b="1" dirty="0"/>
              <a:t>One</a:t>
            </a:r>
            <a:r>
              <a:rPr lang="en-US" sz="3200" dirty="0"/>
              <a:t> is a young </a:t>
            </a:r>
            <a:r>
              <a:rPr lang="en-US" sz="3200" b="1" dirty="0"/>
              <a:t>one</a:t>
            </a:r>
            <a:r>
              <a:rPr lang="en-US" sz="3200" dirty="0"/>
              <a:t> and is knowing that </a:t>
            </a:r>
            <a:r>
              <a:rPr lang="en-US" sz="3200" b="1" dirty="0"/>
              <a:t>one</a:t>
            </a:r>
            <a:r>
              <a:rPr lang="en-US" sz="3200" dirty="0"/>
              <a:t> is not a young </a:t>
            </a:r>
            <a:r>
              <a:rPr lang="en-US" sz="3200" b="1" dirty="0"/>
              <a:t>one</a:t>
            </a:r>
            <a:r>
              <a:rPr lang="en-US" sz="3200" dirty="0"/>
              <a:t> and is knowing that </a:t>
            </a:r>
            <a:r>
              <a:rPr lang="en-US" sz="3200" b="1" dirty="0"/>
              <a:t>one</a:t>
            </a:r>
            <a:r>
              <a:rPr lang="en-US" sz="3200" dirty="0"/>
              <a:t> is a young </a:t>
            </a:r>
            <a:r>
              <a:rPr lang="en-US" sz="3200" b="1" dirty="0"/>
              <a:t>one</a:t>
            </a:r>
            <a:r>
              <a:rPr lang="en-US" sz="3200" dirty="0"/>
              <a:t>. </a:t>
            </a:r>
            <a:r>
              <a:rPr lang="en-US" sz="3200" b="1" dirty="0"/>
              <a:t>One</a:t>
            </a:r>
            <a:r>
              <a:rPr lang="en-US" sz="3200" dirty="0"/>
              <a:t> is an older </a:t>
            </a:r>
            <a:r>
              <a:rPr lang="en-US" sz="3200" b="1" dirty="0"/>
              <a:t>one</a:t>
            </a:r>
            <a:r>
              <a:rPr lang="en-US" sz="3200" dirty="0"/>
              <a:t> and is knowing that </a:t>
            </a:r>
            <a:r>
              <a:rPr lang="en-US" sz="3200" b="1" dirty="0"/>
              <a:t>one</a:t>
            </a:r>
            <a:r>
              <a:rPr lang="en-US" sz="3200" dirty="0"/>
              <a:t> is an older </a:t>
            </a:r>
            <a:r>
              <a:rPr lang="en-US" sz="3200" b="1" dirty="0"/>
              <a:t>one</a:t>
            </a:r>
            <a:r>
              <a:rPr lang="en-US" sz="3200" dirty="0"/>
              <a:t> and is knowing that </a:t>
            </a:r>
            <a:r>
              <a:rPr lang="en-US" sz="3200" b="1" dirty="0"/>
              <a:t>one</a:t>
            </a:r>
            <a:r>
              <a:rPr lang="en-US" sz="3200" dirty="0"/>
              <a:t> is not an older </a:t>
            </a:r>
            <a:r>
              <a:rPr lang="en-US" sz="3200" b="1" dirty="0"/>
              <a:t>one</a:t>
            </a:r>
            <a:r>
              <a:rPr lang="en-US" sz="3200" dirty="0"/>
              <a:t>. </a:t>
            </a:r>
            <a:r>
              <a:rPr lang="en-US" sz="3200" b="1" dirty="0"/>
              <a:t>One</a:t>
            </a:r>
            <a:r>
              <a:rPr lang="en-US" sz="3200" dirty="0"/>
              <a:t> is a middle-aged </a:t>
            </a:r>
            <a:r>
              <a:rPr lang="en-US" sz="3200" b="1" dirty="0"/>
              <a:t>one</a:t>
            </a:r>
            <a:r>
              <a:rPr lang="en-US" sz="3200" dirty="0"/>
              <a:t> and is knowing that </a:t>
            </a:r>
            <a:r>
              <a:rPr lang="en-US" sz="3200" b="1" dirty="0"/>
              <a:t>one</a:t>
            </a:r>
            <a:r>
              <a:rPr lang="en-US" sz="3200" dirty="0"/>
              <a:t> is a middle-aged </a:t>
            </a:r>
            <a:r>
              <a:rPr lang="en-US" sz="3200" b="1" dirty="0"/>
              <a:t>one</a:t>
            </a:r>
            <a:r>
              <a:rPr lang="en-US" sz="3200" dirty="0"/>
              <a:t> and is knowing that </a:t>
            </a:r>
            <a:r>
              <a:rPr lang="en-US" sz="3200" b="1" dirty="0"/>
              <a:t>one</a:t>
            </a:r>
            <a:r>
              <a:rPr lang="en-US" sz="3200" dirty="0"/>
              <a:t> is not a middle-aged </a:t>
            </a:r>
            <a:r>
              <a:rPr lang="en-US" sz="3200" b="1" dirty="0"/>
              <a:t>one</a:t>
            </a:r>
            <a:r>
              <a:rPr lang="en-US" sz="3200" dirty="0"/>
              <a:t>. </a:t>
            </a:r>
            <a:r>
              <a:rPr lang="en-US" sz="3200" b="1" dirty="0"/>
              <a:t>One</a:t>
            </a:r>
            <a:r>
              <a:rPr lang="en-US" sz="3200" dirty="0"/>
              <a:t> is an older </a:t>
            </a:r>
            <a:r>
              <a:rPr lang="en-US" sz="3200" b="1" dirty="0"/>
              <a:t>one</a:t>
            </a:r>
            <a:r>
              <a:rPr lang="en-US" sz="3200" dirty="0"/>
              <a:t> and is knowing that </a:t>
            </a:r>
            <a:r>
              <a:rPr lang="en-US" sz="3200" b="1" dirty="0"/>
              <a:t>one</a:t>
            </a:r>
            <a:r>
              <a:rPr lang="en-US" sz="3200" dirty="0"/>
              <a:t> is a middle-aged </a:t>
            </a:r>
            <a:r>
              <a:rPr lang="en-US" sz="3200" b="1" dirty="0"/>
              <a:t>one</a:t>
            </a:r>
            <a:r>
              <a:rPr lang="en-US" sz="3200" dirty="0"/>
              <a:t> and is knowing that </a:t>
            </a:r>
            <a:r>
              <a:rPr lang="en-US" sz="3200" b="1" dirty="0"/>
              <a:t>one</a:t>
            </a:r>
            <a:r>
              <a:rPr lang="en-US" sz="3200" dirty="0"/>
              <a:t> is not a middle-aged </a:t>
            </a:r>
            <a:r>
              <a:rPr lang="en-US" sz="3200" b="1" dirty="0"/>
              <a:t>one</a:t>
            </a:r>
            <a:r>
              <a:rPr lang="en-US" sz="3200" dirty="0"/>
              <a:t>. </a:t>
            </a:r>
            <a:r>
              <a:rPr lang="en-US" sz="3200" b="1" dirty="0"/>
              <a:t>One</a:t>
            </a:r>
            <a:r>
              <a:rPr lang="en-US" sz="3200" dirty="0"/>
              <a:t> is an older </a:t>
            </a:r>
            <a:r>
              <a:rPr lang="en-US" sz="3200" b="1" dirty="0"/>
              <a:t>one</a:t>
            </a:r>
            <a:r>
              <a:rPr lang="en-US" sz="3200" dirty="0"/>
              <a:t> and is knowing that </a:t>
            </a:r>
            <a:r>
              <a:rPr lang="en-US" sz="3200" b="1" dirty="0"/>
              <a:t>one</a:t>
            </a:r>
            <a:r>
              <a:rPr lang="en-US" sz="3200" dirty="0"/>
              <a:t> is not an older </a:t>
            </a:r>
            <a:r>
              <a:rPr lang="en-US" sz="3200" b="1" dirty="0"/>
              <a:t>one</a:t>
            </a:r>
            <a:r>
              <a:rPr lang="en-US" sz="3200" dirty="0"/>
              <a:t> and is knowing that </a:t>
            </a:r>
            <a:r>
              <a:rPr lang="en-US" sz="3200" b="1" dirty="0"/>
              <a:t>one</a:t>
            </a:r>
            <a:r>
              <a:rPr lang="en-US" sz="3200" dirty="0"/>
              <a:t> is an old </a:t>
            </a:r>
            <a:r>
              <a:rPr lang="en-US" sz="3200" b="1" dirty="0"/>
              <a:t>one</a:t>
            </a:r>
            <a:r>
              <a:rPr lang="en-US" sz="3200" dirty="0"/>
              <a:t>. </a:t>
            </a:r>
            <a:r>
              <a:rPr lang="en-US" sz="3200" dirty="0" smtClean="0"/>
              <a:t>(</a:t>
            </a:r>
            <a:r>
              <a:rPr lang="en-US" sz="3200" dirty="0" err="1" smtClean="0"/>
              <a:t>p</a:t>
            </a:r>
            <a:r>
              <a:rPr lang="en-US" sz="3200" dirty="0" smtClean="0"/>
              <a:t>. 807)</a:t>
            </a:r>
            <a:r>
              <a:rPr lang="en-US" sz="3200" dirty="0"/>
              <a:t/>
            </a:r>
            <a:br>
              <a:rPr lang="en-US" sz="3200" dirty="0"/>
            </a:br>
            <a:endParaRPr lang="en-US" sz="3200" dirty="0"/>
          </a:p>
        </p:txBody>
      </p:sp>
      <p:sp>
        <p:nvSpPr>
          <p:cNvPr id="70" name="Rectangle 4"/>
          <p:cNvSpPr>
            <a:spLocks noChangeArrowheads="1"/>
          </p:cNvSpPr>
          <p:nvPr/>
        </p:nvSpPr>
        <p:spPr bwMode="auto">
          <a:xfrm>
            <a:off x="80387" y="1099220"/>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71" name="Rectangle 5"/>
          <p:cNvSpPr>
            <a:spLocks noChangeArrowheads="1"/>
          </p:cNvSpPr>
          <p:nvPr/>
        </p:nvSpPr>
        <p:spPr bwMode="auto">
          <a:xfrm>
            <a:off x="2416366" y="10851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72" name="Rectangle 6"/>
          <p:cNvSpPr>
            <a:spLocks noChangeArrowheads="1"/>
          </p:cNvSpPr>
          <p:nvPr/>
        </p:nvSpPr>
        <p:spPr bwMode="auto">
          <a:xfrm>
            <a:off x="6835966" y="11613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73" name="Rectangle 7"/>
          <p:cNvSpPr>
            <a:spLocks noChangeArrowheads="1"/>
          </p:cNvSpPr>
          <p:nvPr/>
        </p:nvSpPr>
        <p:spPr bwMode="auto">
          <a:xfrm>
            <a:off x="5159566" y="15423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74" name="Rectangle 8"/>
          <p:cNvSpPr>
            <a:spLocks noChangeArrowheads="1"/>
          </p:cNvSpPr>
          <p:nvPr/>
        </p:nvSpPr>
        <p:spPr bwMode="auto">
          <a:xfrm>
            <a:off x="1140587" y="16185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75" name="Rectangle 9"/>
          <p:cNvSpPr>
            <a:spLocks noChangeArrowheads="1"/>
          </p:cNvSpPr>
          <p:nvPr/>
        </p:nvSpPr>
        <p:spPr bwMode="auto">
          <a:xfrm>
            <a:off x="82758" y="2013522"/>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76" name="Rectangle 10"/>
          <p:cNvSpPr>
            <a:spLocks noChangeArrowheads="1"/>
          </p:cNvSpPr>
          <p:nvPr/>
        </p:nvSpPr>
        <p:spPr bwMode="auto">
          <a:xfrm>
            <a:off x="2416366" y="19995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77" name="Rectangle 11"/>
          <p:cNvSpPr>
            <a:spLocks noChangeArrowheads="1"/>
          </p:cNvSpPr>
          <p:nvPr/>
        </p:nvSpPr>
        <p:spPr bwMode="auto">
          <a:xfrm>
            <a:off x="1060167" y="25329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78" name="Rectangle 12"/>
          <p:cNvSpPr>
            <a:spLocks noChangeArrowheads="1"/>
          </p:cNvSpPr>
          <p:nvPr/>
        </p:nvSpPr>
        <p:spPr bwMode="auto">
          <a:xfrm>
            <a:off x="8055166" y="16185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79" name="Rectangle 13"/>
          <p:cNvSpPr>
            <a:spLocks noChangeArrowheads="1"/>
          </p:cNvSpPr>
          <p:nvPr/>
        </p:nvSpPr>
        <p:spPr bwMode="auto">
          <a:xfrm>
            <a:off x="5007166" y="24567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0" name="Rectangle 14"/>
          <p:cNvSpPr>
            <a:spLocks noChangeArrowheads="1"/>
          </p:cNvSpPr>
          <p:nvPr/>
        </p:nvSpPr>
        <p:spPr bwMode="auto">
          <a:xfrm>
            <a:off x="1060167" y="29901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1" name="Rectangle 15"/>
          <p:cNvSpPr>
            <a:spLocks noChangeArrowheads="1"/>
          </p:cNvSpPr>
          <p:nvPr/>
        </p:nvSpPr>
        <p:spPr bwMode="auto">
          <a:xfrm>
            <a:off x="114913" y="30663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2" name="Rectangle 16"/>
          <p:cNvSpPr>
            <a:spLocks noChangeArrowheads="1"/>
          </p:cNvSpPr>
          <p:nvPr/>
        </p:nvSpPr>
        <p:spPr bwMode="auto">
          <a:xfrm>
            <a:off x="85129" y="35235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3" name="Rectangle 17"/>
          <p:cNvSpPr>
            <a:spLocks noChangeArrowheads="1"/>
          </p:cNvSpPr>
          <p:nvPr/>
        </p:nvSpPr>
        <p:spPr bwMode="auto">
          <a:xfrm>
            <a:off x="2949766" y="39807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4" name="Rectangle 18"/>
          <p:cNvSpPr>
            <a:spLocks noChangeArrowheads="1"/>
          </p:cNvSpPr>
          <p:nvPr/>
        </p:nvSpPr>
        <p:spPr bwMode="auto">
          <a:xfrm>
            <a:off x="3483166" y="35235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5" name="Rectangle 19"/>
          <p:cNvSpPr>
            <a:spLocks noChangeArrowheads="1"/>
          </p:cNvSpPr>
          <p:nvPr/>
        </p:nvSpPr>
        <p:spPr bwMode="auto">
          <a:xfrm>
            <a:off x="3940366" y="39807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6" name="Rectangle 20"/>
          <p:cNvSpPr>
            <a:spLocks noChangeArrowheads="1"/>
          </p:cNvSpPr>
          <p:nvPr/>
        </p:nvSpPr>
        <p:spPr bwMode="auto">
          <a:xfrm>
            <a:off x="4473766" y="29901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7" name="Rectangle 21"/>
          <p:cNvSpPr>
            <a:spLocks noChangeArrowheads="1"/>
          </p:cNvSpPr>
          <p:nvPr/>
        </p:nvSpPr>
        <p:spPr bwMode="auto">
          <a:xfrm>
            <a:off x="2421128" y="49713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8" name="Rectangle 22"/>
          <p:cNvSpPr>
            <a:spLocks noChangeArrowheads="1"/>
          </p:cNvSpPr>
          <p:nvPr/>
        </p:nvSpPr>
        <p:spPr bwMode="auto">
          <a:xfrm>
            <a:off x="1120966" y="54285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89" name="Rectangle 23"/>
          <p:cNvSpPr>
            <a:spLocks noChangeArrowheads="1"/>
          </p:cNvSpPr>
          <p:nvPr/>
        </p:nvSpPr>
        <p:spPr bwMode="auto">
          <a:xfrm>
            <a:off x="2421128" y="45141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90" name="Rectangle 24"/>
          <p:cNvSpPr>
            <a:spLocks noChangeArrowheads="1"/>
          </p:cNvSpPr>
          <p:nvPr/>
        </p:nvSpPr>
        <p:spPr bwMode="auto">
          <a:xfrm>
            <a:off x="7902766" y="35997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91" name="Rectangle 25"/>
          <p:cNvSpPr>
            <a:spLocks noChangeArrowheads="1"/>
          </p:cNvSpPr>
          <p:nvPr/>
        </p:nvSpPr>
        <p:spPr bwMode="auto">
          <a:xfrm>
            <a:off x="6759766" y="40569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92" name="Rectangle 26"/>
          <p:cNvSpPr>
            <a:spLocks noChangeArrowheads="1"/>
          </p:cNvSpPr>
          <p:nvPr/>
        </p:nvSpPr>
        <p:spPr bwMode="auto">
          <a:xfrm>
            <a:off x="6912166" y="19995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93" name="Rectangle 27"/>
          <p:cNvSpPr>
            <a:spLocks noChangeArrowheads="1"/>
          </p:cNvSpPr>
          <p:nvPr/>
        </p:nvSpPr>
        <p:spPr bwMode="auto">
          <a:xfrm>
            <a:off x="7521766" y="48951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94" name="Rectangle 28"/>
          <p:cNvSpPr>
            <a:spLocks noChangeArrowheads="1"/>
          </p:cNvSpPr>
          <p:nvPr/>
        </p:nvSpPr>
        <p:spPr bwMode="auto">
          <a:xfrm>
            <a:off x="6607366" y="49713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95" name="Rectangle 29"/>
          <p:cNvSpPr>
            <a:spLocks noChangeArrowheads="1"/>
          </p:cNvSpPr>
          <p:nvPr/>
        </p:nvSpPr>
        <p:spPr bwMode="auto">
          <a:xfrm>
            <a:off x="5845366" y="45903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96" name="Rectangle 30"/>
          <p:cNvSpPr>
            <a:spLocks noChangeArrowheads="1"/>
          </p:cNvSpPr>
          <p:nvPr/>
        </p:nvSpPr>
        <p:spPr bwMode="auto">
          <a:xfrm>
            <a:off x="5550842" y="58857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97" name="Rectangle 31"/>
          <p:cNvSpPr>
            <a:spLocks noChangeArrowheads="1"/>
          </p:cNvSpPr>
          <p:nvPr/>
        </p:nvSpPr>
        <p:spPr bwMode="auto">
          <a:xfrm>
            <a:off x="5136983" y="54285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99" name="Rectangle 33"/>
          <p:cNvSpPr>
            <a:spLocks noChangeArrowheads="1"/>
          </p:cNvSpPr>
          <p:nvPr/>
        </p:nvSpPr>
        <p:spPr bwMode="auto">
          <a:xfrm>
            <a:off x="3483166" y="58857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
        <p:nvSpPr>
          <p:cNvPr id="100" name="Rectangle 27"/>
          <p:cNvSpPr>
            <a:spLocks noChangeArrowheads="1"/>
          </p:cNvSpPr>
          <p:nvPr/>
        </p:nvSpPr>
        <p:spPr bwMode="auto">
          <a:xfrm>
            <a:off x="8345255" y="5504749"/>
            <a:ext cx="782553" cy="457200"/>
          </a:xfrm>
          <a:prstGeom prst="rect">
            <a:avLst/>
          </a:prstGeom>
          <a:solidFill>
            <a:schemeClr val="accent1">
              <a:alpha val="25098"/>
            </a:schemeClr>
          </a:solidFill>
          <a:ln w="9525">
            <a:solidFill>
              <a:schemeClr val="tx1"/>
            </a:solidFill>
            <a:miter lim="800000"/>
            <a:headEnd/>
            <a:tailEnd/>
          </a:ln>
        </p:spPr>
        <p:txBody>
          <a:bodyPr wrap="none" lIns="100783" tIns="50392" rIns="100783" bIns="50392" anchor="ctr">
            <a:prstTxWarp prst="textNoShape">
              <a:avLst/>
            </a:prstTxWarp>
          </a:bodyPr>
          <a:lstStyle/>
          <a:p>
            <a:endParaRPr lang="en-US"/>
          </a:p>
        </p:txBody>
      </p:sp>
    </p:spTree>
    <p:extLst>
      <p:ext uri="{BB962C8B-B14F-4D97-AF65-F5344CB8AC3E}">
        <p14:creationId xmlns:p14="http://schemas.microsoft.com/office/powerpoint/2010/main" val="8602290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Criticism: Text Analysis</a:t>
            </a:r>
            <a:endParaRPr lang="en-US" dirty="0"/>
          </a:p>
        </p:txBody>
      </p:sp>
      <p:sp>
        <p:nvSpPr>
          <p:cNvPr id="3" name="Content Placeholder 2"/>
          <p:cNvSpPr>
            <a:spLocks noGrp="1"/>
          </p:cNvSpPr>
          <p:nvPr>
            <p:ph idx="1"/>
          </p:nvPr>
        </p:nvSpPr>
        <p:spPr>
          <a:xfrm>
            <a:off x="457200" y="1466405"/>
            <a:ext cx="8229600" cy="4525963"/>
          </a:xfrm>
        </p:spPr>
        <p:txBody>
          <a:bodyPr>
            <a:normAutofit/>
          </a:bodyPr>
          <a:lstStyle/>
          <a:p>
            <a:pPr marL="0" indent="0">
              <a:buNone/>
            </a:pPr>
            <a:r>
              <a:rPr lang="en-US" dirty="0" smtClean="0"/>
              <a:t>My favorite line: </a:t>
            </a:r>
          </a:p>
          <a:p>
            <a:pPr marL="0" indent="0">
              <a:buNone/>
            </a:pPr>
            <a:r>
              <a:rPr lang="en-US" dirty="0" smtClean="0"/>
              <a:t>“Just as one might undertake a feminist reading of a text by transporting a set of heuristics from one text to another, so might the algorithmic critic undertake a particular type of reading by transforming a procedure that has been defined in terms of the most modern text, the computer program.”</a:t>
            </a:r>
            <a:endParaRPr lang="en-US" dirty="0"/>
          </a:p>
        </p:txBody>
      </p:sp>
      <p:sp>
        <p:nvSpPr>
          <p:cNvPr id="4" name="TextBox 3"/>
          <p:cNvSpPr txBox="1"/>
          <p:nvPr/>
        </p:nvSpPr>
        <p:spPr>
          <a:xfrm>
            <a:off x="0" y="5992368"/>
            <a:ext cx="9001341" cy="923330"/>
          </a:xfrm>
          <a:prstGeom prst="rect">
            <a:avLst/>
          </a:prstGeom>
          <a:noFill/>
        </p:spPr>
        <p:txBody>
          <a:bodyPr wrap="square" rtlCol="0">
            <a:spAutoFit/>
          </a:bodyPr>
          <a:lstStyle/>
          <a:p>
            <a:r>
              <a:rPr lang="en-US" dirty="0" smtClean="0"/>
              <a:t>Ramsay, Stephen. “Chapter 1: An Algorithmic Criticism.” In *Reading Machines: Toward an Algorithmic Criticism*, 1–17. Topics in the Digital Humanities. Urbana: University of Illinois Press, 2011.</a:t>
            </a:r>
            <a:endParaRPr lang="en-US" dirty="0"/>
          </a:p>
        </p:txBody>
      </p:sp>
    </p:spTree>
    <p:extLst>
      <p:ext uri="{BB962C8B-B14F-4D97-AF65-F5344CB8AC3E}">
        <p14:creationId xmlns:p14="http://schemas.microsoft.com/office/powerpoint/2010/main" val="266499534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673930" indent="-259204" eaLnBrk="0" hangingPunct="0">
              <a:defRPr sz="2400">
                <a:solidFill>
                  <a:schemeClr val="tx1"/>
                </a:solidFill>
                <a:latin typeface="Arial" charset="0"/>
                <a:ea typeface="ＭＳ Ｐゴシック" charset="0"/>
              </a:defRPr>
            </a:lvl2pPr>
            <a:lvl3pPr marL="1036815" indent="-207363" eaLnBrk="0" hangingPunct="0">
              <a:defRPr sz="2400">
                <a:solidFill>
                  <a:schemeClr val="tx1"/>
                </a:solidFill>
                <a:latin typeface="Arial" charset="0"/>
                <a:ea typeface="ＭＳ Ｐゴシック" charset="0"/>
              </a:defRPr>
            </a:lvl3pPr>
            <a:lvl4pPr marL="1451541" indent="-207363" eaLnBrk="0" hangingPunct="0">
              <a:defRPr sz="2400">
                <a:solidFill>
                  <a:schemeClr val="tx1"/>
                </a:solidFill>
                <a:latin typeface="Arial" charset="0"/>
                <a:ea typeface="ＭＳ Ｐゴシック" charset="0"/>
              </a:defRPr>
            </a:lvl4pPr>
            <a:lvl5pPr marL="1866268" indent="-207363" eaLnBrk="0" hangingPunct="0">
              <a:defRPr sz="2400">
                <a:solidFill>
                  <a:schemeClr val="tx1"/>
                </a:solidFill>
                <a:latin typeface="Arial" charset="0"/>
                <a:ea typeface="ＭＳ Ｐゴシック" charset="0"/>
              </a:defRPr>
            </a:lvl5pPr>
            <a:lvl6pPr marL="2280994"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6pPr>
            <a:lvl7pPr marL="2695720"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7pPr>
            <a:lvl8pPr marL="3110446"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8pPr>
            <a:lvl9pPr marL="3525172" indent="-207363" defTabSz="407526" eaLnBrk="0" fontAlgn="base" hangingPunct="0">
              <a:lnSpc>
                <a:spcPct val="90000"/>
              </a:lnSpc>
              <a:spcBef>
                <a:spcPct val="20000"/>
              </a:spcBef>
              <a:spcAft>
                <a:spcPct val="0"/>
              </a:spcAft>
              <a:buClr>
                <a:schemeClr val="tx1"/>
              </a:buClr>
              <a:buSzPct val="75000"/>
              <a:buFont typeface="Wingdings" charset="0"/>
              <a:defRPr sz="2400">
                <a:solidFill>
                  <a:schemeClr val="tx1"/>
                </a:solidFill>
                <a:latin typeface="Arial" charset="0"/>
                <a:ea typeface="ＭＳ Ｐゴシック" charset="0"/>
              </a:defRPr>
            </a:lvl9pPr>
          </a:lstStyle>
          <a:p>
            <a:pPr eaLnBrk="1" hangingPunct="1"/>
            <a:fld id="{B7594E3B-CC0C-CC42-BCEC-55BF6DDAD94B}" type="slidenum">
              <a:rPr lang="en-US" sz="2600">
                <a:solidFill>
                  <a:schemeClr val="bg1"/>
                </a:solidFill>
              </a:rPr>
              <a:pPr eaLnBrk="1" hangingPunct="1"/>
              <a:t>50</a:t>
            </a:fld>
            <a:endParaRPr lang="en-US" sz="2600">
              <a:solidFill>
                <a:schemeClr val="bg1"/>
              </a:solidFill>
            </a:endParaRPr>
          </a:p>
        </p:txBody>
      </p:sp>
      <p:pic>
        <p:nvPicPr>
          <p:cNvPr id="82946" name="Picture 2" descr="Pictur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49147"/>
            <a:ext cx="9144000" cy="5829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13"/>
          <p:cNvSpPr>
            <a:spLocks noChangeArrowheads="1"/>
          </p:cNvSpPr>
          <p:nvPr/>
        </p:nvSpPr>
        <p:spPr bwMode="auto">
          <a:xfrm>
            <a:off x="1945440" y="1908201"/>
            <a:ext cx="3525120" cy="829527"/>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82945" tIns="41473" rIns="82945" bIns="41473" anchor="ctr"/>
          <a:lstStyle/>
          <a:p>
            <a:endParaRPr lang="en-US"/>
          </a:p>
        </p:txBody>
      </p:sp>
      <p:sp>
        <p:nvSpPr>
          <p:cNvPr id="82948" name="TextBox 4"/>
          <p:cNvSpPr txBox="1">
            <a:spLocks noChangeArrowheads="1"/>
          </p:cNvSpPr>
          <p:nvPr/>
        </p:nvSpPr>
        <p:spPr bwMode="auto">
          <a:xfrm>
            <a:off x="355680" y="5960205"/>
            <a:ext cx="8442720" cy="88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82945" tIns="41473" rIns="82945" bIns="41473" anchor="ctr">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6pPr>
            <a:lvl7pPr marL="29718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7pPr>
            <a:lvl8pPr marL="34290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8pPr>
            <a:lvl9pPr marL="3886200" indent="-228600" defTabSz="449263" eaLnBrk="0" fontAlgn="base" hangingPunct="0">
              <a:lnSpc>
                <a:spcPct val="90000"/>
              </a:lnSpc>
              <a:spcBef>
                <a:spcPct val="20000"/>
              </a:spcBef>
              <a:spcAft>
                <a:spcPct val="0"/>
              </a:spcAft>
              <a:buClr>
                <a:schemeClr val="tx1"/>
              </a:buClr>
              <a:buSzPct val="75000"/>
              <a:buFont typeface="Wingdings" charset="0"/>
              <a:defRPr sz="2600">
                <a:solidFill>
                  <a:schemeClr val="tx1"/>
                </a:solidFill>
                <a:latin typeface="Arial" charset="0"/>
                <a:ea typeface="ＭＳ Ｐゴシック" charset="0"/>
              </a:defRPr>
            </a:lvl9pPr>
          </a:lstStyle>
          <a:p>
            <a:pPr algn="ctr" eaLnBrk="1" hangingPunct="1"/>
            <a:r>
              <a:rPr lang="en-US"/>
              <a:t>Frequencies mapped across the text’s five sections in </a:t>
            </a:r>
            <a:r>
              <a:rPr lang="en-US" i="1"/>
              <a:t>Spotfire</a:t>
            </a:r>
            <a:r>
              <a:rPr lang="en-US"/>
              <a:t> </a:t>
            </a:r>
          </a:p>
        </p:txBody>
      </p:sp>
    </p:spTree>
    <p:extLst>
      <p:ext uri="{BB962C8B-B14F-4D97-AF65-F5344CB8AC3E}">
        <p14:creationId xmlns:p14="http://schemas.microsoft.com/office/powerpoint/2010/main" val="3260330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3"/>
          <p:cNvSpPr>
            <a:spLocks noGrp="1"/>
          </p:cNvSpPr>
          <p:nvPr>
            <p:ph type="sldNum" sz="quarter" idx="12"/>
          </p:nvPr>
        </p:nvSpPr>
        <p:spPr>
          <a:noFill/>
        </p:spPr>
        <p:txBody>
          <a:bodyPr/>
          <a:lstStyle/>
          <a:p>
            <a:fld id="{297A5C1A-8BEE-644A-8B1C-892326069B7A}" type="slidenum">
              <a:rPr lang="en-US" smtClean="0"/>
              <a:pPr/>
              <a:t>51</a:t>
            </a:fld>
            <a:endParaRPr lang="en-US" smtClean="0"/>
          </a:p>
        </p:txBody>
      </p:sp>
      <p:sp>
        <p:nvSpPr>
          <p:cNvPr id="75779" name="TextBox 6"/>
          <p:cNvSpPr txBox="1">
            <a:spLocks noChangeArrowheads="1"/>
          </p:cNvSpPr>
          <p:nvPr/>
        </p:nvSpPr>
        <p:spPr bwMode="auto">
          <a:xfrm>
            <a:off x="908640" y="1769947"/>
            <a:ext cx="8017920" cy="3992693"/>
          </a:xfrm>
          <a:prstGeom prst="rect">
            <a:avLst/>
          </a:prstGeom>
          <a:solidFill>
            <a:schemeClr val="bg1"/>
          </a:solidFill>
          <a:ln w="9525">
            <a:solidFill>
              <a:schemeClr val="tx1"/>
            </a:solidFill>
            <a:miter lim="800000"/>
            <a:headEnd/>
            <a:tailEnd/>
          </a:ln>
        </p:spPr>
        <p:txBody>
          <a:bodyPr lIns="82945" tIns="41473" rIns="82945" bIns="41473">
            <a:prstTxWarp prst="textNoShape">
              <a:avLst/>
            </a:prstTxWarp>
            <a:spAutoFit/>
          </a:bodyPr>
          <a:lstStyle/>
          <a:p>
            <a:r>
              <a:rPr lang="en-US" b="1" dirty="0"/>
              <a:t>Jane Austen</a:t>
            </a:r>
            <a:r>
              <a:rPr lang="en-US" dirty="0"/>
              <a:t>: </a:t>
            </a:r>
            <a:r>
              <a:rPr lang="en-US" i="1" dirty="0"/>
              <a:t>Pride and Prejudice</a:t>
            </a:r>
            <a:r>
              <a:rPr lang="en-US" dirty="0"/>
              <a:t>,</a:t>
            </a:r>
            <a:r>
              <a:rPr lang="en-US" i="1" dirty="0"/>
              <a:t> Mansfield Park</a:t>
            </a:r>
            <a:r>
              <a:rPr lang="en-US" dirty="0"/>
              <a:t>,</a:t>
            </a:r>
            <a:r>
              <a:rPr lang="en-US" i="1" dirty="0"/>
              <a:t> Emma: A Novel</a:t>
            </a:r>
            <a:r>
              <a:rPr lang="en-US" dirty="0"/>
              <a:t>,</a:t>
            </a:r>
            <a:r>
              <a:rPr lang="en-US" i="1" dirty="0"/>
              <a:t> Northanger Abbey</a:t>
            </a:r>
            <a:r>
              <a:rPr lang="en-US" dirty="0"/>
              <a:t>,</a:t>
            </a:r>
            <a:r>
              <a:rPr lang="en-US" i="1" dirty="0"/>
              <a:t> Persuasion</a:t>
            </a:r>
            <a:r>
              <a:rPr lang="en-US" dirty="0"/>
              <a:t>,</a:t>
            </a:r>
            <a:r>
              <a:rPr lang="en-US" i="1" dirty="0"/>
              <a:t> Lady Susan Watsons</a:t>
            </a:r>
            <a:r>
              <a:rPr lang="en-US" dirty="0"/>
              <a:t>, and</a:t>
            </a:r>
            <a:r>
              <a:rPr lang="en-US" i="1" dirty="0"/>
              <a:t> </a:t>
            </a:r>
            <a:r>
              <a:rPr lang="en-US" i="1" dirty="0" err="1"/>
              <a:t>Sanditon</a:t>
            </a:r>
            <a:r>
              <a:rPr lang="en-US" i="1" dirty="0"/>
              <a:t> </a:t>
            </a:r>
          </a:p>
          <a:p>
            <a:endParaRPr lang="en-US" i="1" dirty="0"/>
          </a:p>
          <a:p>
            <a:r>
              <a:rPr lang="en-US" b="1" dirty="0"/>
              <a:t>Charles Dickens</a:t>
            </a:r>
            <a:r>
              <a:rPr lang="en-US" i="1" dirty="0"/>
              <a:t>: The Posthumous Papers of the Pickwick Club</a:t>
            </a:r>
            <a:r>
              <a:rPr lang="en-US" dirty="0"/>
              <a:t>,</a:t>
            </a:r>
            <a:r>
              <a:rPr lang="en-US" i="1" dirty="0"/>
              <a:t> Oliver Twist</a:t>
            </a:r>
            <a:r>
              <a:rPr lang="en-US" dirty="0"/>
              <a:t>,</a:t>
            </a:r>
            <a:r>
              <a:rPr lang="en-US" i="1" dirty="0"/>
              <a:t> Life and Adventures of Nicholas </a:t>
            </a:r>
            <a:r>
              <a:rPr lang="en-US" i="1" dirty="0" err="1"/>
              <a:t>Nickleby</a:t>
            </a:r>
            <a:r>
              <a:rPr lang="en-US" dirty="0"/>
              <a:t>,</a:t>
            </a:r>
            <a:r>
              <a:rPr lang="en-US" i="1" dirty="0"/>
              <a:t> Barnaby </a:t>
            </a:r>
            <a:r>
              <a:rPr lang="en-US" i="1" dirty="0" err="1"/>
              <a:t>Rudge</a:t>
            </a:r>
            <a:r>
              <a:rPr lang="en-US" dirty="0"/>
              <a:t>, </a:t>
            </a:r>
            <a:r>
              <a:rPr lang="en-US" i="1" dirty="0"/>
              <a:t>Old Curiosity Shop</a:t>
            </a:r>
            <a:r>
              <a:rPr lang="en-US" dirty="0"/>
              <a:t>,</a:t>
            </a:r>
            <a:r>
              <a:rPr lang="en-US" i="1" dirty="0"/>
              <a:t> A Christmas Story</a:t>
            </a:r>
            <a:r>
              <a:rPr lang="en-US" dirty="0"/>
              <a:t>,</a:t>
            </a:r>
            <a:r>
              <a:rPr lang="en-US" i="1" dirty="0"/>
              <a:t> Life and Adventures of Martin </a:t>
            </a:r>
            <a:r>
              <a:rPr lang="en-US" i="1" dirty="0" err="1"/>
              <a:t>Chuzzlewit</a:t>
            </a:r>
            <a:r>
              <a:rPr lang="en-US" dirty="0"/>
              <a:t>,</a:t>
            </a:r>
            <a:r>
              <a:rPr lang="en-US" i="1" dirty="0"/>
              <a:t> </a:t>
            </a:r>
            <a:r>
              <a:rPr lang="en-US" i="1" dirty="0" err="1"/>
              <a:t>Dombey</a:t>
            </a:r>
            <a:r>
              <a:rPr lang="en-US" i="1" dirty="0"/>
              <a:t> and Son</a:t>
            </a:r>
            <a:r>
              <a:rPr lang="en-US" dirty="0"/>
              <a:t>,</a:t>
            </a:r>
            <a:r>
              <a:rPr lang="en-US" i="1" dirty="0"/>
              <a:t> The Personal History of David Copperfield</a:t>
            </a:r>
            <a:r>
              <a:rPr lang="en-US" dirty="0"/>
              <a:t>,</a:t>
            </a:r>
            <a:r>
              <a:rPr lang="en-US" i="1" dirty="0"/>
              <a:t> Bleak House</a:t>
            </a:r>
            <a:r>
              <a:rPr lang="en-US" dirty="0"/>
              <a:t>,</a:t>
            </a:r>
            <a:r>
              <a:rPr lang="en-US" i="1" dirty="0"/>
              <a:t> Hard Times</a:t>
            </a:r>
            <a:r>
              <a:rPr lang="en-US" dirty="0"/>
              <a:t>,</a:t>
            </a:r>
            <a:r>
              <a:rPr lang="en-US" i="1" dirty="0"/>
              <a:t> Little </a:t>
            </a:r>
            <a:r>
              <a:rPr lang="en-US" i="1" dirty="0" err="1"/>
              <a:t>Dorrit</a:t>
            </a:r>
            <a:r>
              <a:rPr lang="en-US" dirty="0"/>
              <a:t>,</a:t>
            </a:r>
            <a:r>
              <a:rPr lang="en-US" i="1" dirty="0"/>
              <a:t> A Tale of Two Cities</a:t>
            </a:r>
            <a:r>
              <a:rPr lang="en-US" dirty="0"/>
              <a:t>,</a:t>
            </a:r>
            <a:r>
              <a:rPr lang="en-US" i="1" dirty="0"/>
              <a:t> Great Expectations</a:t>
            </a:r>
            <a:r>
              <a:rPr lang="en-US" dirty="0"/>
              <a:t>,</a:t>
            </a:r>
            <a:r>
              <a:rPr lang="en-US" i="1" dirty="0"/>
              <a:t> Our Mutual Friend</a:t>
            </a:r>
            <a:r>
              <a:rPr lang="en-US" dirty="0"/>
              <a:t>, and </a:t>
            </a:r>
            <a:r>
              <a:rPr lang="en-US" i="1" dirty="0"/>
              <a:t>The Mystery of Edwin </a:t>
            </a:r>
            <a:r>
              <a:rPr lang="en-US" i="1" dirty="0" err="1"/>
              <a:t>Drood</a:t>
            </a:r>
            <a:r>
              <a:rPr lang="en-US" i="1" dirty="0"/>
              <a:t> </a:t>
            </a:r>
          </a:p>
          <a:p>
            <a:endParaRPr lang="en-US" i="1" dirty="0"/>
          </a:p>
          <a:p>
            <a:r>
              <a:rPr lang="en-US" b="1" dirty="0"/>
              <a:t>George Eliot</a:t>
            </a:r>
            <a:r>
              <a:rPr lang="en-US" dirty="0"/>
              <a:t>: </a:t>
            </a:r>
            <a:r>
              <a:rPr lang="en-US" i="1" dirty="0"/>
              <a:t>Scenes of Clerical Life</a:t>
            </a:r>
            <a:r>
              <a:rPr lang="en-US" dirty="0"/>
              <a:t>,</a:t>
            </a:r>
            <a:r>
              <a:rPr lang="en-US" i="1" dirty="0"/>
              <a:t> Adam Bede</a:t>
            </a:r>
            <a:r>
              <a:rPr lang="en-US" dirty="0"/>
              <a:t>,</a:t>
            </a:r>
            <a:r>
              <a:rPr lang="en-US" i="1" dirty="0"/>
              <a:t> The Mill on the Floss</a:t>
            </a:r>
            <a:r>
              <a:rPr lang="en-US" dirty="0"/>
              <a:t>,</a:t>
            </a:r>
            <a:r>
              <a:rPr lang="en-US" i="1" dirty="0"/>
              <a:t> Silas </a:t>
            </a:r>
            <a:r>
              <a:rPr lang="en-US" i="1" dirty="0" err="1"/>
              <a:t>Marner</a:t>
            </a:r>
            <a:r>
              <a:rPr lang="en-US" dirty="0"/>
              <a:t>,</a:t>
            </a:r>
            <a:r>
              <a:rPr lang="en-US" i="1" dirty="0"/>
              <a:t> </a:t>
            </a:r>
            <a:r>
              <a:rPr lang="en-US" i="1" dirty="0" err="1"/>
              <a:t>Romola</a:t>
            </a:r>
            <a:r>
              <a:rPr lang="en-US" dirty="0"/>
              <a:t>,</a:t>
            </a:r>
            <a:r>
              <a:rPr lang="en-US" i="1" dirty="0"/>
              <a:t> Felix Holt</a:t>
            </a:r>
            <a:r>
              <a:rPr lang="en-US" dirty="0"/>
              <a:t>,</a:t>
            </a:r>
            <a:r>
              <a:rPr lang="en-US" i="1" dirty="0"/>
              <a:t> Middlemarch</a:t>
            </a:r>
            <a:r>
              <a:rPr lang="en-US" dirty="0"/>
              <a:t>, and</a:t>
            </a:r>
            <a:r>
              <a:rPr lang="en-US" i="1" dirty="0"/>
              <a:t> Daniel </a:t>
            </a:r>
            <a:r>
              <a:rPr lang="en-US" i="1" dirty="0" err="1"/>
              <a:t>Deronda</a:t>
            </a:r>
            <a:r>
              <a:rPr lang="en-US" i="1" dirty="0"/>
              <a:t> </a:t>
            </a:r>
          </a:p>
          <a:p>
            <a:endParaRPr lang="en-US" i="1" dirty="0"/>
          </a:p>
          <a:p>
            <a:r>
              <a:rPr lang="en-US" b="1" dirty="0"/>
              <a:t>George Meredith</a:t>
            </a:r>
            <a:r>
              <a:rPr lang="en-US" i="1" dirty="0"/>
              <a:t>: The Ordeal of Richard </a:t>
            </a:r>
            <a:r>
              <a:rPr lang="en-US" i="1" dirty="0" err="1"/>
              <a:t>Feverel</a:t>
            </a:r>
            <a:r>
              <a:rPr lang="en-US" dirty="0"/>
              <a:t>,</a:t>
            </a:r>
            <a:r>
              <a:rPr lang="en-US" i="1" dirty="0"/>
              <a:t> Evan Harrington</a:t>
            </a:r>
            <a:r>
              <a:rPr lang="en-US" dirty="0"/>
              <a:t>,</a:t>
            </a:r>
            <a:r>
              <a:rPr lang="en-US" i="1" dirty="0"/>
              <a:t> Beauchamp's Career</a:t>
            </a:r>
            <a:r>
              <a:rPr lang="en-US" dirty="0"/>
              <a:t>,</a:t>
            </a:r>
            <a:r>
              <a:rPr lang="en-US" i="1" dirty="0"/>
              <a:t> The Egoist</a:t>
            </a:r>
            <a:r>
              <a:rPr lang="en-US" dirty="0"/>
              <a:t>,</a:t>
            </a:r>
            <a:r>
              <a:rPr lang="en-US" i="1" dirty="0"/>
              <a:t> Diana of the Crossways</a:t>
            </a:r>
            <a:r>
              <a:rPr lang="en-US" dirty="0"/>
              <a:t>, and</a:t>
            </a:r>
            <a:r>
              <a:rPr lang="en-US" i="1" dirty="0"/>
              <a:t> One of Our Conquerors </a:t>
            </a:r>
          </a:p>
        </p:txBody>
      </p:sp>
      <p:sp>
        <p:nvSpPr>
          <p:cNvPr id="64515" name="TextBox 4"/>
          <p:cNvSpPr txBox="1">
            <a:spLocks noChangeArrowheads="1"/>
          </p:cNvSpPr>
          <p:nvPr/>
        </p:nvSpPr>
        <p:spPr bwMode="auto">
          <a:xfrm>
            <a:off x="126721" y="3161287"/>
            <a:ext cx="8799840" cy="1759018"/>
          </a:xfrm>
          <a:prstGeom prst="rect">
            <a:avLst/>
          </a:prstGeom>
          <a:solidFill>
            <a:schemeClr val="bg1"/>
          </a:solidFill>
          <a:ln w="9525">
            <a:noFill/>
            <a:miter lim="800000"/>
            <a:headEnd/>
            <a:tailEnd/>
          </a:ln>
          <a:effectLst>
            <a:glow rad="101600">
              <a:schemeClr val="accent6">
                <a:alpha val="75000"/>
              </a:schemeClr>
            </a:glow>
          </a:effectLst>
          <a:scene3d>
            <a:camera prst="orthographicFront"/>
            <a:lightRig rig="threePt" dir="t"/>
          </a:scene3d>
          <a:sp3d>
            <a:bevelT w="107950" h="107950" prst="artDeco"/>
            <a:bevelB w="114300" prst="artDeco"/>
          </a:sp3d>
        </p:spPr>
        <p:txBody>
          <a:bodyPr lIns="82945" tIns="41473" rIns="82945" bIns="41473" anchor="ctr">
            <a:prstTxWarp prst="textNoShape">
              <a:avLst/>
            </a:prstTxWarp>
            <a:spAutoFit/>
          </a:bodyPr>
          <a:lstStyle/>
          <a:p>
            <a:r>
              <a:rPr lang="en-US" sz="2700" i="1" dirty="0"/>
              <a:t>. . . The Dickens characters, the George Eliot characters, the Meredith characters. They were more real to the average human being than the people they knew</a:t>
            </a:r>
            <a:r>
              <a:rPr lang="en-US" sz="2900" i="1" dirty="0"/>
              <a:t>.</a:t>
            </a:r>
          </a:p>
          <a:p>
            <a:r>
              <a:rPr lang="en-US" sz="2500" dirty="0"/>
              <a:t> </a:t>
            </a:r>
            <a:r>
              <a:rPr lang="en-US" dirty="0"/>
              <a:t>--Gertrude Stein, “Transatlantic Interview 1946” </a:t>
            </a:r>
          </a:p>
        </p:txBody>
      </p:sp>
      <p:sp>
        <p:nvSpPr>
          <p:cNvPr id="8" name="AutoShape 2"/>
          <p:cNvSpPr txBox="1">
            <a:spLocks noChangeArrowheads="1"/>
          </p:cNvSpPr>
          <p:nvPr/>
        </p:nvSpPr>
        <p:spPr bwMode="auto">
          <a:xfrm>
            <a:off x="197280" y="-27363"/>
            <a:ext cx="9143999"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200" dirty="0" smtClean="0">
                <a:latin typeface="+mj-lt"/>
                <a:ea typeface="ＭＳ Ｐゴシック" charset="-128"/>
                <a:cs typeface="ＭＳ Ｐゴシック" charset="-128"/>
              </a:rPr>
              <a:t>Algorithmic criticism: </a:t>
            </a:r>
            <a:r>
              <a:rPr lang="en-GB" sz="3200" dirty="0">
                <a:latin typeface="+mj-lt"/>
                <a:ea typeface="ＭＳ Ｐゴシック" charset="-128"/>
                <a:cs typeface="ＭＳ Ｐゴシック" charset="-128"/>
              </a:rPr>
              <a:t>word usage </a:t>
            </a:r>
            <a:r>
              <a:rPr lang="en-GB" sz="3200" dirty="0">
                <a:solidFill>
                  <a:schemeClr val="bg1"/>
                </a:solidFill>
                <a:latin typeface="+mj-lt"/>
                <a:ea typeface="ＭＳ Ｐゴシック" charset="-128"/>
                <a:cs typeface="ＭＳ Ｐゴシック" charset="-128"/>
              </a:rPr>
              <a:t> </a:t>
            </a:r>
            <a:endParaRPr lang="en-GB" sz="3300" dirty="0">
              <a:solidFill>
                <a:schemeClr val="bg1"/>
              </a:solidFill>
              <a:latin typeface="+mj-lt"/>
              <a:ea typeface="ＭＳ Ｐゴシック" charset="-128"/>
              <a:cs typeface="ＭＳ Ｐゴシック" charset="-128"/>
            </a:endParaRPr>
          </a:p>
        </p:txBody>
      </p:sp>
    </p:spTree>
    <p:extLst>
      <p:ext uri="{BB962C8B-B14F-4D97-AF65-F5344CB8AC3E}">
        <p14:creationId xmlns:p14="http://schemas.microsoft.com/office/powerpoint/2010/main" val="1505968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Grp="1" noChangeArrowheads="1"/>
          </p:cNvSpPr>
          <p:nvPr>
            <p:ph type="title"/>
          </p:nvPr>
        </p:nvSpPr>
        <p:spPr>
          <a:xfrm>
            <a:off x="770400" y="417644"/>
            <a:ext cx="7925760" cy="1144920"/>
          </a:xfrm>
        </p:spPr>
        <p:txBody>
          <a:bodyPr lIns="81606" tIns="42435" rIns="81606" bIns="42435" anchor="ctr"/>
          <a:lstStyle/>
          <a:p>
            <a:pPr>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pPr>
            <a:r>
              <a:rPr lang="en-GB" sz="3300" dirty="0" smtClean="0"/>
              <a:t>Algorithmic criticism: </a:t>
            </a:r>
            <a:r>
              <a:rPr lang="en-GB" sz="3300" dirty="0"/>
              <a:t>word usage</a:t>
            </a:r>
            <a:r>
              <a:rPr lang="en-GB" sz="3300" dirty="0">
                <a:solidFill>
                  <a:schemeClr val="bg1"/>
                </a:solidFill>
              </a:rPr>
              <a:t>– Text Arc</a:t>
            </a:r>
          </a:p>
        </p:txBody>
      </p:sp>
      <p:pic>
        <p:nvPicPr>
          <p:cNvPr id="5" name="Picture 4" descr="Picture 1.png"/>
          <p:cNvPicPr>
            <a:picLocks noChangeAspect="1"/>
          </p:cNvPicPr>
          <p:nvPr/>
        </p:nvPicPr>
        <p:blipFill>
          <a:blip r:embed="rId3"/>
          <a:stretch>
            <a:fillRect/>
          </a:stretch>
        </p:blipFill>
        <p:spPr>
          <a:xfrm>
            <a:off x="1317600" y="1383985"/>
            <a:ext cx="6508800" cy="4090029"/>
          </a:xfrm>
          <a:prstGeom prst="rect">
            <a:avLst/>
          </a:prstGeom>
        </p:spPr>
      </p:pic>
      <p:sp>
        <p:nvSpPr>
          <p:cNvPr id="6" name="TextBox 5"/>
          <p:cNvSpPr txBox="1"/>
          <p:nvPr/>
        </p:nvSpPr>
        <p:spPr>
          <a:xfrm>
            <a:off x="2636640" y="5848454"/>
            <a:ext cx="3873653" cy="530032"/>
          </a:xfrm>
          <a:prstGeom prst="rect">
            <a:avLst/>
          </a:prstGeom>
          <a:noFill/>
        </p:spPr>
        <p:txBody>
          <a:bodyPr wrap="none" lIns="82945" tIns="41473" rIns="82945" bIns="41473" rtlCol="0">
            <a:spAutoFit/>
          </a:bodyPr>
          <a:lstStyle/>
          <a:p>
            <a:r>
              <a:rPr lang="en-US" sz="2900" dirty="0"/>
              <a:t>http://</a:t>
            </a:r>
            <a:r>
              <a:rPr lang="en-US" sz="2900" dirty="0" err="1"/>
              <a:t>www.wordle.net</a:t>
            </a:r>
            <a:r>
              <a:rPr lang="en-US" sz="2900" dirty="0"/>
              <a:t>/</a:t>
            </a:r>
          </a:p>
        </p:txBody>
      </p:sp>
      <p:sp>
        <p:nvSpPr>
          <p:cNvPr id="8" name="Frame 7"/>
          <p:cNvSpPr/>
          <p:nvPr/>
        </p:nvSpPr>
        <p:spPr>
          <a:xfrm>
            <a:off x="1945440" y="2184709"/>
            <a:ext cx="3110400" cy="1520800"/>
          </a:xfrm>
          <a:prstGeom prst="frame">
            <a:avLst/>
          </a:prstGeom>
        </p:spPr>
        <p:style>
          <a:lnRef idx="1">
            <a:schemeClr val="accent1"/>
          </a:lnRef>
          <a:fillRef idx="3">
            <a:schemeClr val="accent1"/>
          </a:fillRef>
          <a:effectRef idx="2">
            <a:schemeClr val="accent1"/>
          </a:effectRef>
          <a:fontRef idx="minor">
            <a:schemeClr val="lt1"/>
          </a:fontRef>
        </p:style>
        <p:txBody>
          <a:bodyPr lIns="82945" tIns="41473" rIns="82945" bIns="41473" rtlCol="0" anchor="ctr"/>
          <a:lstStyle/>
          <a:p>
            <a:pPr algn="ctr"/>
            <a:endParaRPr lang="en-US">
              <a:solidFill>
                <a:schemeClr val="tx1"/>
              </a:solidFill>
            </a:endParaRPr>
          </a:p>
        </p:txBody>
      </p:sp>
    </p:spTree>
    <p:extLst>
      <p:ext uri="{BB962C8B-B14F-4D97-AF65-F5344CB8AC3E}">
        <p14:creationId xmlns:p14="http://schemas.microsoft.com/office/powerpoint/2010/main" val="367900850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1"/>
          <p:cNvSpPr>
            <a:spLocks noGrp="1"/>
          </p:cNvSpPr>
          <p:nvPr>
            <p:ph type="sldNum" sz="quarter" idx="12"/>
          </p:nvPr>
        </p:nvSpPr>
        <p:spPr>
          <a:noFill/>
        </p:spPr>
        <p:txBody>
          <a:bodyPr/>
          <a:lstStyle/>
          <a:p>
            <a:fld id="{AAD14153-CFE2-FB43-91D3-D6D8EA8FAF35}" type="slidenum">
              <a:rPr lang="en-US" smtClean="0"/>
              <a:pPr/>
              <a:t>53</a:t>
            </a:fld>
            <a:endParaRPr lang="en-US" smtClean="0"/>
          </a:p>
        </p:txBody>
      </p:sp>
      <p:pic>
        <p:nvPicPr>
          <p:cNvPr id="91139" name="Picture 3" descr="mainMain"/>
          <p:cNvPicPr>
            <a:picLocks noChangeAspect="1" noChangeArrowheads="1"/>
          </p:cNvPicPr>
          <p:nvPr/>
        </p:nvPicPr>
        <p:blipFill>
          <a:blip r:embed="rId2"/>
          <a:srcRect/>
          <a:stretch>
            <a:fillRect/>
          </a:stretch>
        </p:blipFill>
        <p:spPr bwMode="auto">
          <a:xfrm>
            <a:off x="632161" y="733038"/>
            <a:ext cx="8307360" cy="5638191"/>
          </a:xfrm>
          <a:prstGeom prst="rect">
            <a:avLst/>
          </a:prstGeom>
          <a:noFill/>
          <a:ln w="9525">
            <a:noFill/>
            <a:miter lim="800000"/>
            <a:headEnd/>
            <a:tailEnd/>
          </a:ln>
        </p:spPr>
      </p:pic>
      <p:sp>
        <p:nvSpPr>
          <p:cNvPr id="5" name="Title 1"/>
          <p:cNvSpPr txBox="1">
            <a:spLocks/>
          </p:cNvSpPr>
          <p:nvPr/>
        </p:nvSpPr>
        <p:spPr bwMode="auto">
          <a:xfrm>
            <a:off x="286560" y="41764"/>
            <a:ext cx="7925760" cy="1143480"/>
          </a:xfrm>
          <a:prstGeom prst="roundRect">
            <a:avLst>
              <a:gd name="adj" fmla="val 21667"/>
            </a:avLst>
          </a:prstGeom>
          <a:noFill/>
          <a:ln w="9525">
            <a:noFill/>
            <a:round/>
            <a:headEnd/>
            <a:tailEnd/>
          </a:ln>
        </p:spPr>
        <p:txBody>
          <a:bodyPr lIns="91400" tIns="45702" rIns="91400" bIns="45702" anchor="b">
            <a:prstTxWarp prst="textNoShape">
              <a:avLst/>
            </a:prstTxWarp>
          </a:bodyPr>
          <a:lstStyle/>
          <a:p>
            <a:pPr defTabSz="914414" eaLnBrk="0" hangingPunct="0"/>
            <a:r>
              <a:rPr lang="en-GB" sz="3600" b="1" i="1" dirty="0">
                <a:solidFill>
                  <a:schemeClr val="tx2"/>
                </a:solidFill>
                <a:ea typeface="Lucida Sans Unicode" charset="0"/>
                <a:cs typeface="Lucida Sans Unicode" charset="0"/>
              </a:rPr>
              <a:t/>
            </a:r>
            <a:br>
              <a:rPr lang="en-GB" sz="3600" b="1" i="1" dirty="0">
                <a:solidFill>
                  <a:schemeClr val="tx2"/>
                </a:solidFill>
                <a:ea typeface="Lucida Sans Unicode" charset="0"/>
                <a:cs typeface="Lucida Sans Unicode" charset="0"/>
              </a:rPr>
            </a:br>
            <a:endParaRPr lang="en-US" sz="3600" b="1" dirty="0">
              <a:solidFill>
                <a:schemeClr val="tx2"/>
              </a:solidFill>
            </a:endParaRPr>
          </a:p>
        </p:txBody>
      </p:sp>
      <p:sp>
        <p:nvSpPr>
          <p:cNvPr id="6" name="TextBox 5"/>
          <p:cNvSpPr txBox="1"/>
          <p:nvPr/>
        </p:nvSpPr>
        <p:spPr>
          <a:xfrm>
            <a:off x="0" y="6124963"/>
            <a:ext cx="7182251" cy="637754"/>
          </a:xfrm>
          <a:prstGeom prst="rect">
            <a:avLst/>
          </a:prstGeom>
          <a:solidFill>
            <a:schemeClr val="bg1"/>
          </a:solidFill>
        </p:spPr>
        <p:txBody>
          <a:bodyPr wrap="none" lIns="82945" tIns="41473" rIns="82945" bIns="41473" rtlCol="0">
            <a:spAutoFit/>
          </a:bodyPr>
          <a:lstStyle/>
          <a:p>
            <a:r>
              <a:rPr lang="en-US" dirty="0" smtClean="0">
                <a:latin typeface="+mn-lt"/>
              </a:rPr>
              <a:t>Created </a:t>
            </a:r>
            <a:r>
              <a:rPr lang="en-US" dirty="0" smtClean="0">
                <a:solidFill>
                  <a:srgbClr val="000000"/>
                </a:solidFill>
                <a:latin typeface="+mn-lt"/>
              </a:rPr>
              <a:t>by </a:t>
            </a:r>
            <a:r>
              <a:rPr lang="en-US" dirty="0" err="1" smtClean="0">
                <a:solidFill>
                  <a:srgbClr val="000000"/>
                </a:solidFill>
                <a:latin typeface="+mn-lt"/>
              </a:rPr>
              <a:t>Romain</a:t>
            </a:r>
            <a:r>
              <a:rPr lang="en-US" dirty="0" smtClean="0">
                <a:solidFill>
                  <a:srgbClr val="000000"/>
                </a:solidFill>
                <a:latin typeface="+mn-lt"/>
              </a:rPr>
              <a:t> </a:t>
            </a:r>
            <a:r>
              <a:rPr lang="en-US" dirty="0" err="1" smtClean="0">
                <a:solidFill>
                  <a:srgbClr val="000000"/>
                </a:solidFill>
                <a:latin typeface="+mn-lt"/>
              </a:rPr>
              <a:t>Vuillemot</a:t>
            </a:r>
            <a:r>
              <a:rPr lang="en-US" dirty="0" smtClean="0">
                <a:solidFill>
                  <a:srgbClr val="000000"/>
                </a:solidFill>
                <a:latin typeface="+mn-lt"/>
              </a:rPr>
              <a:t>, Catherine </a:t>
            </a:r>
            <a:r>
              <a:rPr lang="en-US" dirty="0" err="1" smtClean="0">
                <a:solidFill>
                  <a:srgbClr val="000000"/>
                </a:solidFill>
                <a:latin typeface="+mn-lt"/>
              </a:rPr>
              <a:t>Plaisant</a:t>
            </a:r>
            <a:r>
              <a:rPr lang="en-US" dirty="0" smtClean="0">
                <a:solidFill>
                  <a:srgbClr val="000000"/>
                </a:solidFill>
                <a:latin typeface="+mn-lt"/>
              </a:rPr>
              <a:t>, and Tanya Clement, HCIL</a:t>
            </a:r>
            <a:br>
              <a:rPr lang="en-US" dirty="0" smtClean="0">
                <a:solidFill>
                  <a:srgbClr val="000000"/>
                </a:solidFill>
                <a:latin typeface="+mn-lt"/>
              </a:rPr>
            </a:br>
            <a:r>
              <a:rPr lang="en-US" dirty="0" smtClean="0">
                <a:solidFill>
                  <a:srgbClr val="000000"/>
                </a:solidFill>
                <a:latin typeface="+mn-lt"/>
              </a:rPr>
              <a:t>http</a:t>
            </a:r>
            <a:r>
              <a:rPr lang="en-US" dirty="0" smtClean="0">
                <a:latin typeface="+mn-lt"/>
              </a:rPr>
              <a:t>://</a:t>
            </a:r>
            <a:r>
              <a:rPr lang="en-US" dirty="0" err="1" smtClean="0">
                <a:latin typeface="+mn-lt"/>
              </a:rPr>
              <a:t>www.cs.umd.edu/hcil/textvis/posvis</a:t>
            </a:r>
            <a:r>
              <a:rPr lang="en-US" dirty="0" smtClean="0">
                <a:latin typeface="+mn-lt"/>
              </a:rPr>
              <a:t>/</a:t>
            </a:r>
            <a:endParaRPr lang="en-US" dirty="0">
              <a:latin typeface="+mn-lt"/>
            </a:endParaRPr>
          </a:p>
        </p:txBody>
      </p:sp>
      <p:sp>
        <p:nvSpPr>
          <p:cNvPr id="7" name="AutoShape 2"/>
          <p:cNvSpPr txBox="1">
            <a:spLocks noChangeArrowheads="1"/>
          </p:cNvSpPr>
          <p:nvPr/>
        </p:nvSpPr>
        <p:spPr bwMode="auto">
          <a:xfrm>
            <a:off x="197280" y="-165618"/>
            <a:ext cx="9143999"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300" dirty="0" smtClean="0">
                <a:latin typeface="+mj-lt"/>
                <a:ea typeface="ＭＳ Ｐゴシック" charset="-128"/>
                <a:cs typeface="ＭＳ Ｐゴシック" charset="-128"/>
              </a:rPr>
              <a:t>Algorithmic criticism: </a:t>
            </a:r>
            <a:r>
              <a:rPr lang="en-GB" sz="3300" dirty="0">
                <a:latin typeface="+mj-lt"/>
                <a:ea typeface="ＭＳ Ｐゴシック" charset="-128"/>
                <a:cs typeface="ＭＳ Ｐゴシック" charset="-128"/>
              </a:rPr>
              <a:t>word usage; </a:t>
            </a:r>
            <a:r>
              <a:rPr lang="en-GB" sz="3300" dirty="0" err="1">
                <a:latin typeface="+mj-lt"/>
                <a:ea typeface="ＭＳ Ｐゴシック" charset="-128"/>
                <a:cs typeface="ＭＳ Ｐゴシック" charset="-128"/>
              </a:rPr>
              <a:t>PosViz</a:t>
            </a:r>
            <a:r>
              <a:rPr lang="en-GB" sz="3300" dirty="0">
                <a:latin typeface="+mj-lt"/>
                <a:ea typeface="ＭＳ Ｐゴシック" charset="-128"/>
                <a:cs typeface="ＭＳ Ｐゴシック" charset="-128"/>
              </a:rPr>
              <a:t> </a:t>
            </a:r>
            <a:r>
              <a:rPr lang="en-GB" sz="3300" dirty="0">
                <a:solidFill>
                  <a:schemeClr val="bg1"/>
                </a:solidFill>
                <a:latin typeface="+mj-lt"/>
                <a:ea typeface="ＭＳ Ｐゴシック" charset="-128"/>
                <a:cs typeface="ＭＳ Ｐゴシック" charset="-128"/>
              </a:rPr>
              <a:t> </a:t>
            </a:r>
          </a:p>
        </p:txBody>
      </p:sp>
    </p:spTree>
    <p:extLst>
      <p:ext uri="{BB962C8B-B14F-4D97-AF65-F5344CB8AC3E}">
        <p14:creationId xmlns:p14="http://schemas.microsoft.com/office/powerpoint/2010/main" val="141740227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endParaRPr lang="en-US"/>
          </a:p>
        </p:txBody>
      </p:sp>
      <p:sp>
        <p:nvSpPr>
          <p:cNvPr id="20483" name="Slide Number Placeholder 3"/>
          <p:cNvSpPr>
            <a:spLocks noGrp="1"/>
          </p:cNvSpPr>
          <p:nvPr>
            <p:ph type="sldNum" sz="quarter" idx="12"/>
          </p:nvPr>
        </p:nvSpPr>
        <p:spPr bwMode="auto">
          <a:noFill/>
          <a:ln>
            <a:miter lim="800000"/>
            <a:headEnd/>
            <a:tailEnd/>
          </a:ln>
        </p:spPr>
        <p:txBody>
          <a:bodyPr wrap="square" numCol="1" anchor="t" anchorCtr="0" compatLnSpc="1">
            <a:prstTxWarp prst="textNoShape">
              <a:avLst/>
            </a:prstTxWarp>
          </a:bodyPr>
          <a:lstStyle/>
          <a:p>
            <a:fld id="{4E4235CB-8DBA-3E4F-8B2E-72883D9FED65}" type="slidenum">
              <a:rPr lang="en-US"/>
              <a:pPr/>
              <a:t>54</a:t>
            </a:fld>
            <a:endParaRPr lang="en-US"/>
          </a:p>
        </p:txBody>
      </p:sp>
      <p:sp>
        <p:nvSpPr>
          <p:cNvPr id="13" name="AutoShape 2"/>
          <p:cNvSpPr txBox="1">
            <a:spLocks noChangeArrowheads="1"/>
          </p:cNvSpPr>
          <p:nvPr/>
        </p:nvSpPr>
        <p:spPr bwMode="auto">
          <a:xfrm>
            <a:off x="770400" y="110891"/>
            <a:ext cx="7925760"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600" dirty="0" smtClean="0">
                <a:latin typeface="+mj-lt"/>
                <a:ea typeface="ＭＳ Ｐゴシック" charset="-128"/>
                <a:cs typeface="ＭＳ Ｐゴシック" charset="-128"/>
              </a:rPr>
              <a:t>Algorithmic criticism: </a:t>
            </a:r>
            <a:r>
              <a:rPr lang="en-GB" sz="3600" dirty="0">
                <a:latin typeface="+mj-lt"/>
                <a:ea typeface="ＭＳ Ｐゴシック" charset="-128"/>
                <a:cs typeface="ＭＳ Ｐゴシック" charset="-128"/>
              </a:rPr>
              <a:t>articles</a:t>
            </a:r>
            <a:r>
              <a:rPr lang="en-GB" sz="3600" dirty="0">
                <a:solidFill>
                  <a:schemeClr val="bg1"/>
                </a:solidFill>
                <a:latin typeface="+mj-lt"/>
                <a:ea typeface="ＭＳ Ｐゴシック" charset="-128"/>
                <a:cs typeface="ＭＳ Ｐゴシック" charset="-128"/>
              </a:rPr>
              <a:t>–</a:t>
            </a:r>
          </a:p>
        </p:txBody>
      </p:sp>
      <p:sp>
        <p:nvSpPr>
          <p:cNvPr id="7" name="Content Placeholder 6"/>
          <p:cNvSpPr>
            <a:spLocks noGrp="1"/>
          </p:cNvSpPr>
          <p:nvPr>
            <p:ph sz="quarter" idx="1"/>
          </p:nvPr>
        </p:nvSpPr>
        <p:spPr/>
        <p:txBody>
          <a:bodyPr>
            <a:normAutofit fontScale="92500"/>
          </a:bodyPr>
          <a:lstStyle/>
          <a:p>
            <a:pPr>
              <a:buNone/>
            </a:pPr>
            <a:r>
              <a:rPr lang="en-US" sz="2200" dirty="0"/>
              <a:t>Clement, Tanya. 2008. ‘A thing not beginning or ending’: Using Digital Tools to Distant-Read Gertrude Stein's </a:t>
            </a:r>
            <a:r>
              <a:rPr lang="en-US" sz="2200" i="1" dirty="0"/>
              <a:t>The Making of Americans</a:t>
            </a:r>
            <a:r>
              <a:rPr lang="en-US" sz="2200" dirty="0"/>
              <a:t>. </a:t>
            </a:r>
            <a:r>
              <a:rPr lang="en-US" sz="2200" i="1" dirty="0"/>
              <a:t>Literary and Linguistic Computing</a:t>
            </a:r>
            <a:r>
              <a:rPr lang="en-US" sz="2200" dirty="0"/>
              <a:t> 23, no. 3: 361-382.  </a:t>
            </a:r>
            <a:br>
              <a:rPr lang="en-US" sz="2200" dirty="0"/>
            </a:br>
            <a:endParaRPr lang="en-US" sz="2200" dirty="0"/>
          </a:p>
          <a:p>
            <a:pPr>
              <a:buNone/>
            </a:pPr>
            <a:r>
              <a:rPr lang="en-US" sz="2200" dirty="0"/>
              <a:t>Clement, Tanya. 2011. Text mining, Visualizations, and Online Social Networks—Critical Trends in Literary Scholarship? In </a:t>
            </a:r>
            <a:r>
              <a:rPr lang="en-US" sz="2200" i="1" dirty="0"/>
              <a:t>Literary Studies in a Digital Age: A Methodological Primer</a:t>
            </a:r>
            <a:r>
              <a:rPr lang="en-US" sz="2200" dirty="0"/>
              <a:t>, ed. Kenneth Price and Ray Siemens. New York: Modern Language Association (under contract). </a:t>
            </a:r>
            <a:br>
              <a:rPr lang="en-US" sz="2200" dirty="0"/>
            </a:br>
            <a:r>
              <a:rPr lang="en-US" sz="2200" dirty="0"/>
              <a:t> </a:t>
            </a:r>
          </a:p>
          <a:p>
            <a:pPr>
              <a:buNone/>
            </a:pPr>
            <a:r>
              <a:rPr lang="en-US" sz="2200" dirty="0"/>
              <a:t>Clement, Tanya. </a:t>
            </a:r>
            <a:r>
              <a:rPr lang="en-US" sz="2200" dirty="0" err="1"/>
              <a:t>n.d</a:t>
            </a:r>
            <a:r>
              <a:rPr lang="en-US" sz="2200" dirty="0"/>
              <a:t>. The Story of One: the Rhetoric of Narrative and Composition in </a:t>
            </a:r>
            <a:r>
              <a:rPr lang="en-US" sz="2200" i="1" dirty="0"/>
              <a:t>The Making of Americans </a:t>
            </a:r>
            <a:r>
              <a:rPr lang="en-US" sz="2200" dirty="0"/>
              <a:t>by Gertrude Stein. Cohen, Matt and </a:t>
            </a:r>
            <a:r>
              <a:rPr lang="en-US" sz="2200" dirty="0" err="1"/>
              <a:t>Hinrichs</a:t>
            </a:r>
            <a:r>
              <a:rPr lang="en-US" sz="2200" dirty="0"/>
              <a:t>, Lars (eds.).  </a:t>
            </a:r>
            <a:r>
              <a:rPr lang="en-US" sz="2200" i="1" dirty="0"/>
              <a:t>Linguistics and Literary Studies: Computation and Convergence. </a:t>
            </a:r>
            <a:r>
              <a:rPr lang="en-US" sz="2200" dirty="0"/>
              <a:t>Special issue, </a:t>
            </a:r>
            <a:r>
              <a:rPr lang="en-US" sz="2200" i="1" dirty="0"/>
              <a:t>Texas Studies in Language and Literature </a:t>
            </a:r>
            <a:r>
              <a:rPr lang="en-US" sz="2200" dirty="0"/>
              <a:t>(2011).</a:t>
            </a:r>
            <a:endParaRPr lang="en-US" sz="2200" i="1" dirty="0"/>
          </a:p>
          <a:p>
            <a:pPr>
              <a:buNone/>
            </a:pPr>
            <a:endParaRPr lang="en-US" dirty="0"/>
          </a:p>
        </p:txBody>
      </p:sp>
    </p:spTree>
    <p:extLst>
      <p:ext uri="{BB962C8B-B14F-4D97-AF65-F5344CB8AC3E}">
        <p14:creationId xmlns:p14="http://schemas.microsoft.com/office/powerpoint/2010/main" val="346782431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Why sound? Why Gertrude Stein? What do Stein scholars do now? </a:t>
            </a:r>
          </a:p>
          <a:p>
            <a:r>
              <a:rPr lang="en-US" dirty="0" smtClean="0"/>
              <a:t>The tools and methodologies: </a:t>
            </a:r>
            <a:r>
              <a:rPr lang="en-US" dirty="0" err="1" smtClean="0"/>
              <a:t>Meandre</a:t>
            </a:r>
            <a:r>
              <a:rPr lang="en-US" dirty="0" smtClean="0"/>
              <a:t> and </a:t>
            </a:r>
            <a:r>
              <a:rPr lang="en-US" smtClean="0"/>
              <a:t>ProseVis</a:t>
            </a:r>
            <a:endParaRPr lang="en-US" dirty="0" smtClean="0"/>
          </a:p>
          <a:p>
            <a:r>
              <a:rPr lang="en-US" dirty="0" smtClean="0"/>
              <a:t>Readings of poetry and prose by Stein</a:t>
            </a:r>
          </a:p>
        </p:txBody>
      </p:sp>
    </p:spTree>
    <p:extLst>
      <p:ext uri="{BB962C8B-B14F-4D97-AF65-F5344CB8AC3E}">
        <p14:creationId xmlns:p14="http://schemas.microsoft.com/office/powerpoint/2010/main" val="1704503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109728" indent="0">
              <a:buNone/>
            </a:pPr>
            <a:r>
              <a:rPr lang="en-US" dirty="0" smtClean="0"/>
              <a:t>“. . . you see I feel with my eyes and it does not make any difference to me what language I hear, I don’t hear a language,  I hear tones of voices and rhythms, but with my eyes I see words and sentences . . .”</a:t>
            </a:r>
            <a:endParaRPr lang="en-US" dirty="0"/>
          </a:p>
        </p:txBody>
      </p:sp>
      <p:sp>
        <p:nvSpPr>
          <p:cNvPr id="4" name="TextBox 3"/>
          <p:cNvSpPr txBox="1"/>
          <p:nvPr/>
        </p:nvSpPr>
        <p:spPr>
          <a:xfrm>
            <a:off x="823434" y="5493398"/>
            <a:ext cx="7753798" cy="646331"/>
          </a:xfrm>
          <a:prstGeom prst="rect">
            <a:avLst/>
          </a:prstGeom>
          <a:noFill/>
        </p:spPr>
        <p:txBody>
          <a:bodyPr wrap="none" rtlCol="0">
            <a:spAutoFit/>
          </a:bodyPr>
          <a:lstStyle/>
          <a:p>
            <a:r>
              <a:rPr lang="en-US" i="1" dirty="0">
                <a:solidFill>
                  <a:schemeClr val="accent2"/>
                </a:solidFill>
              </a:rPr>
              <a:t>Stein, Gertrude. The Autobiography of Alice B. Toklas. Vintage Books ed. </a:t>
            </a:r>
            <a:r>
              <a:rPr lang="en-US" i="1" dirty="0" smtClean="0">
                <a:solidFill>
                  <a:schemeClr val="accent2"/>
                </a:solidFill>
              </a:rPr>
              <a:t/>
            </a:r>
            <a:br>
              <a:rPr lang="en-US" i="1" dirty="0" smtClean="0">
                <a:solidFill>
                  <a:schemeClr val="accent2"/>
                </a:solidFill>
              </a:rPr>
            </a:br>
            <a:r>
              <a:rPr lang="en-US" i="1" dirty="0" smtClean="0">
                <a:solidFill>
                  <a:schemeClr val="accent2"/>
                </a:solidFill>
              </a:rPr>
              <a:t>New </a:t>
            </a:r>
            <a:r>
              <a:rPr lang="en-US" i="1" dirty="0">
                <a:solidFill>
                  <a:schemeClr val="accent2"/>
                </a:solidFill>
              </a:rPr>
              <a:t>York: Vintage Books, </a:t>
            </a:r>
            <a:r>
              <a:rPr lang="en-US" i="1" dirty="0" smtClean="0">
                <a:solidFill>
                  <a:schemeClr val="accent2"/>
                </a:solidFill>
              </a:rPr>
              <a:t>1990: 70. Print.</a:t>
            </a:r>
            <a:endParaRPr lang="en-US" i="1" dirty="0">
              <a:solidFill>
                <a:schemeClr val="accent2"/>
              </a:solidFill>
            </a:endParaRPr>
          </a:p>
        </p:txBody>
      </p:sp>
    </p:spTree>
    <p:extLst>
      <p:ext uri="{BB962C8B-B14F-4D97-AF65-F5344CB8AC3E}">
        <p14:creationId xmlns:p14="http://schemas.microsoft.com/office/powerpoint/2010/main" val="65313757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Orality</a:t>
            </a:r>
            <a:r>
              <a:rPr lang="en-US" dirty="0" smtClean="0"/>
              <a:t> vs. </a:t>
            </a:r>
            <a:r>
              <a:rPr lang="en-US" dirty="0" err="1" smtClean="0"/>
              <a:t>Aurality</a:t>
            </a:r>
            <a:endParaRPr lang="en-US" dirty="0"/>
          </a:p>
        </p:txBody>
      </p:sp>
      <p:sp>
        <p:nvSpPr>
          <p:cNvPr id="3" name="Content Placeholder 2"/>
          <p:cNvSpPr>
            <a:spLocks noGrp="1"/>
          </p:cNvSpPr>
          <p:nvPr>
            <p:ph idx="1"/>
          </p:nvPr>
        </p:nvSpPr>
        <p:spPr/>
        <p:txBody>
          <a:bodyPr>
            <a:normAutofit/>
          </a:bodyPr>
          <a:lstStyle/>
          <a:p>
            <a:pPr marL="109728" indent="0">
              <a:buNone/>
            </a:pPr>
            <a:r>
              <a:rPr lang="en-US" dirty="0" smtClean="0"/>
              <a:t>“</a:t>
            </a:r>
            <a:r>
              <a:rPr lang="en-US" dirty="0" err="1" smtClean="0"/>
              <a:t>Orality</a:t>
            </a:r>
            <a:r>
              <a:rPr lang="en-US" dirty="0" smtClean="0"/>
              <a:t> </a:t>
            </a:r>
            <a:r>
              <a:rPr lang="en-US" dirty="0"/>
              <a:t>can be understood as a stylistic or even ideological marker or a reading </a:t>
            </a:r>
            <a:r>
              <a:rPr lang="en-US" dirty="0" smtClean="0"/>
              <a:t>style . . . By </a:t>
            </a:r>
            <a:r>
              <a:rPr lang="en-US" dirty="0" err="1"/>
              <a:t>aurality</a:t>
            </a:r>
            <a:r>
              <a:rPr lang="en-US" dirty="0"/>
              <a:t>, I mean to emphasize </a:t>
            </a:r>
            <a:r>
              <a:rPr lang="en-US" i="1" dirty="0"/>
              <a:t>the sounding of the writing,</a:t>
            </a:r>
            <a:r>
              <a:rPr lang="en-US" dirty="0"/>
              <a:t> and to make a sharp contrast with </a:t>
            </a:r>
            <a:r>
              <a:rPr lang="en-US" i="1" dirty="0" err="1"/>
              <a:t>orality</a:t>
            </a:r>
            <a:r>
              <a:rPr lang="en-US" dirty="0"/>
              <a:t> and its emphasis on breath, voice, and speech . . .</a:t>
            </a:r>
            <a:r>
              <a:rPr lang="en-US" i="1" dirty="0" err="1"/>
              <a:t>Aurality</a:t>
            </a:r>
            <a:r>
              <a:rPr lang="en-US" i="1" dirty="0"/>
              <a:t> precedes </a:t>
            </a:r>
            <a:r>
              <a:rPr lang="en-US" i="1" dirty="0" err="1"/>
              <a:t>orality</a:t>
            </a:r>
            <a:r>
              <a:rPr lang="en-US" dirty="0"/>
              <a:t>, just as language precedes speech</a:t>
            </a:r>
            <a:r>
              <a:rPr lang="en-US" dirty="0" smtClean="0"/>
              <a:t>.”</a:t>
            </a:r>
            <a:endParaRPr lang="en-US" dirty="0"/>
          </a:p>
          <a:p>
            <a:endParaRPr lang="en-US" dirty="0"/>
          </a:p>
        </p:txBody>
      </p:sp>
      <p:sp>
        <p:nvSpPr>
          <p:cNvPr id="4" name="TextBox 3"/>
          <p:cNvSpPr txBox="1"/>
          <p:nvPr/>
        </p:nvSpPr>
        <p:spPr>
          <a:xfrm>
            <a:off x="69468" y="5629943"/>
            <a:ext cx="9165490" cy="923330"/>
          </a:xfrm>
          <a:prstGeom prst="rect">
            <a:avLst/>
          </a:prstGeom>
          <a:noFill/>
        </p:spPr>
        <p:txBody>
          <a:bodyPr wrap="none" rtlCol="0">
            <a:spAutoFit/>
          </a:bodyPr>
          <a:lstStyle/>
          <a:p>
            <a:pPr lvl="0"/>
            <a:r>
              <a:rPr lang="en-US" dirty="0">
                <a:solidFill>
                  <a:schemeClr val="accent2"/>
                </a:solidFill>
              </a:rPr>
              <a:t>Bernstein, C. 1998. </a:t>
            </a:r>
            <a:r>
              <a:rPr lang="en-US" i="1" dirty="0">
                <a:solidFill>
                  <a:schemeClr val="accent2"/>
                </a:solidFill>
              </a:rPr>
              <a:t>Close Listening: Poetry and the Performed Word</a:t>
            </a:r>
            <a:r>
              <a:rPr lang="en-US" dirty="0">
                <a:solidFill>
                  <a:schemeClr val="accent2"/>
                </a:solidFill>
              </a:rPr>
              <a:t>. Oxford University </a:t>
            </a:r>
          </a:p>
          <a:p>
            <a:pPr lvl="0"/>
            <a:r>
              <a:rPr lang="en-US" dirty="0" smtClean="0">
                <a:solidFill>
                  <a:schemeClr val="accent2"/>
                </a:solidFill>
              </a:rPr>
              <a:t>Press: 13</a:t>
            </a:r>
            <a:r>
              <a:rPr lang="en-US" dirty="0">
                <a:solidFill>
                  <a:schemeClr val="accent2"/>
                </a:solidFill>
              </a:rPr>
              <a:t>.</a:t>
            </a:r>
            <a:br>
              <a:rPr lang="en-US" dirty="0">
                <a:solidFill>
                  <a:schemeClr val="accent2"/>
                </a:solidFill>
              </a:rPr>
            </a:br>
            <a:endParaRPr lang="en-US" dirty="0">
              <a:solidFill>
                <a:schemeClr val="accent2"/>
              </a:solidFill>
            </a:endParaRPr>
          </a:p>
        </p:txBody>
      </p:sp>
    </p:spTree>
    <p:extLst>
      <p:ext uri="{BB962C8B-B14F-4D97-AF65-F5344CB8AC3E}">
        <p14:creationId xmlns:p14="http://schemas.microsoft.com/office/powerpoint/2010/main" val="40380091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eyerRythm_2_000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3" r="174"/>
          <a:stretch/>
        </p:blipFill>
        <p:spPr>
          <a:xfrm>
            <a:off x="1778000" y="1614424"/>
            <a:ext cx="6096000" cy="2729893"/>
          </a:xfrm>
        </p:spPr>
      </p:pic>
      <p:sp>
        <p:nvSpPr>
          <p:cNvPr id="5" name="TextBox 4"/>
          <p:cNvSpPr txBox="1"/>
          <p:nvPr/>
        </p:nvSpPr>
        <p:spPr>
          <a:xfrm>
            <a:off x="723900" y="5397500"/>
            <a:ext cx="8259408" cy="923330"/>
          </a:xfrm>
          <a:prstGeom prst="rect">
            <a:avLst/>
          </a:prstGeom>
          <a:noFill/>
        </p:spPr>
        <p:txBody>
          <a:bodyPr wrap="none" rtlCol="0">
            <a:spAutoFit/>
          </a:bodyPr>
          <a:lstStyle/>
          <a:p>
            <a:r>
              <a:rPr lang="en-US" dirty="0"/>
              <a:t>Meyer, Steven. </a:t>
            </a:r>
            <a:r>
              <a:rPr lang="en-US" i="1" dirty="0"/>
              <a:t>Irresistible Dictation: Gertrude Stein and the </a:t>
            </a:r>
            <a:r>
              <a:rPr lang="en-US" i="1" dirty="0" smtClean="0"/>
              <a:t>Correlations</a:t>
            </a:r>
            <a:br>
              <a:rPr lang="en-US" i="1" dirty="0" smtClean="0"/>
            </a:br>
            <a:r>
              <a:rPr lang="en-US" i="1" dirty="0" smtClean="0"/>
              <a:t> </a:t>
            </a:r>
            <a:r>
              <a:rPr lang="en-US" i="1" dirty="0"/>
              <a:t>of Writing and Science</a:t>
            </a:r>
            <a:r>
              <a:rPr lang="en-US" dirty="0"/>
              <a:t>. Stanford, </a:t>
            </a:r>
            <a:r>
              <a:rPr lang="en-US" dirty="0" err="1"/>
              <a:t>Calif</a:t>
            </a:r>
            <a:r>
              <a:rPr lang="en-US" dirty="0"/>
              <a:t>: Stanford University Press, 2001. Print.</a:t>
            </a:r>
          </a:p>
          <a:p>
            <a:endParaRPr lang="en-US" dirty="0"/>
          </a:p>
        </p:txBody>
      </p:sp>
    </p:spTree>
    <p:extLst>
      <p:ext uri="{BB962C8B-B14F-4D97-AF65-F5344CB8AC3E}">
        <p14:creationId xmlns:p14="http://schemas.microsoft.com/office/powerpoint/2010/main" val="294029412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0" y="444500"/>
            <a:ext cx="8229600" cy="1066800"/>
          </a:xfrm>
        </p:spPr>
        <p:txBody>
          <a:bodyPr>
            <a:normAutofit fontScale="90000"/>
          </a:bodyPr>
          <a:lstStyle/>
          <a:p>
            <a:r>
              <a:rPr lang="en-US" sz="2700" b="1" dirty="0" smtClean="0"/>
              <a:t>Sentences from “Miss </a:t>
            </a:r>
            <a:r>
              <a:rPr lang="en-US" sz="2700" b="1" dirty="0" err="1"/>
              <a:t>Furr</a:t>
            </a:r>
            <a:r>
              <a:rPr lang="en-US" sz="2700" b="1" dirty="0"/>
              <a:t> and Miss </a:t>
            </a:r>
            <a:r>
              <a:rPr lang="en-US" sz="2700" b="1" dirty="0" err="1" smtClean="0"/>
              <a:t>Skeene</a:t>
            </a:r>
            <a:r>
              <a:rPr lang="en-US" sz="2700" b="1" dirty="0" smtClean="0"/>
              <a:t>” </a:t>
            </a:r>
            <a:r>
              <a:rPr lang="en-US" sz="2700" b="1" dirty="0"/>
              <a:t>visualized by composer Linda </a:t>
            </a:r>
            <a:r>
              <a:rPr lang="en-US" sz="2700" b="1" dirty="0" err="1"/>
              <a:t>Dusman</a:t>
            </a:r>
            <a:r>
              <a:rPr lang="en-US" sz="2700" b="1" dirty="0"/>
              <a:t> </a:t>
            </a:r>
            <a:r>
              <a:rPr lang="en-US" b="1" dirty="0"/>
              <a:t/>
            </a:r>
            <a:br>
              <a:rPr lang="en-US" b="1" dirty="0"/>
            </a:br>
            <a:endParaRPr lang="en-US" dirty="0"/>
          </a:p>
        </p:txBody>
      </p:sp>
      <p:pic>
        <p:nvPicPr>
          <p:cNvPr id="6" name="Picture 5"/>
          <p:cNvPicPr>
            <a:picLocks noChangeAspect="1"/>
          </p:cNvPicPr>
          <p:nvPr/>
        </p:nvPicPr>
        <p:blipFill>
          <a:blip r:embed="rId2"/>
          <a:stretch>
            <a:fillRect/>
          </a:stretch>
        </p:blipFill>
        <p:spPr>
          <a:xfrm>
            <a:off x="1269999" y="1270000"/>
            <a:ext cx="6804355" cy="5099245"/>
          </a:xfrm>
          <a:prstGeom prst="rect">
            <a:avLst/>
          </a:prstGeom>
        </p:spPr>
      </p:pic>
    </p:spTree>
    <p:extLst>
      <p:ext uri="{BB962C8B-B14F-4D97-AF65-F5344CB8AC3E}">
        <p14:creationId xmlns:p14="http://schemas.microsoft.com/office/powerpoint/2010/main" val="10761531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Algorithmic Criticism</a:t>
            </a:r>
            <a:endParaRPr lang="en-US" dirty="0"/>
          </a:p>
        </p:txBody>
      </p:sp>
      <p:sp>
        <p:nvSpPr>
          <p:cNvPr id="3" name="Content Placeholder 2"/>
          <p:cNvSpPr>
            <a:spLocks noGrp="1"/>
          </p:cNvSpPr>
          <p:nvPr>
            <p:ph idx="1"/>
          </p:nvPr>
        </p:nvSpPr>
        <p:spPr>
          <a:xfrm>
            <a:off x="457200" y="1466405"/>
            <a:ext cx="8229600" cy="4525963"/>
          </a:xfrm>
        </p:spPr>
        <p:txBody>
          <a:bodyPr>
            <a:normAutofit/>
          </a:bodyPr>
          <a:lstStyle/>
          <a:p>
            <a:pPr marL="0" indent="0">
              <a:buNone/>
            </a:pPr>
            <a:r>
              <a:rPr lang="en-US" dirty="0" smtClean="0"/>
              <a:t>Seeks a new kind of audience for text analysis – one that is less concerned with the fitness of the method and the determination of interpretative boundaries, and one more concerned with evaluating the robustness of the discussion that a particular procedure annunciates. </a:t>
            </a:r>
            <a:endParaRPr lang="en-US" dirty="0"/>
          </a:p>
        </p:txBody>
      </p:sp>
      <p:sp>
        <p:nvSpPr>
          <p:cNvPr id="4" name="TextBox 3"/>
          <p:cNvSpPr txBox="1"/>
          <p:nvPr/>
        </p:nvSpPr>
        <p:spPr>
          <a:xfrm>
            <a:off x="0" y="5992368"/>
            <a:ext cx="9001341" cy="923330"/>
          </a:xfrm>
          <a:prstGeom prst="rect">
            <a:avLst/>
          </a:prstGeom>
          <a:noFill/>
        </p:spPr>
        <p:txBody>
          <a:bodyPr wrap="square" rtlCol="0">
            <a:spAutoFit/>
          </a:bodyPr>
          <a:lstStyle/>
          <a:p>
            <a:r>
              <a:rPr lang="en-US" dirty="0" smtClean="0"/>
              <a:t>Ramsay, Stephen. “Chapter 1: An Algorithmic Criticism.” In *Reading Machines: Toward an Algorithmic Criticism*, 1–17. Topics in the Digital Humanities. Urbana: University of Illinois Press, 2011.</a:t>
            </a:r>
            <a:endParaRPr lang="en-US" dirty="0"/>
          </a:p>
        </p:txBody>
      </p:sp>
    </p:spTree>
    <p:extLst>
      <p:ext uri="{BB962C8B-B14F-4D97-AF65-F5344CB8AC3E}">
        <p14:creationId xmlns:p14="http://schemas.microsoft.com/office/powerpoint/2010/main" val="22196715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9300"/>
            <a:ext cx="8229600" cy="1066800"/>
          </a:xfrm>
        </p:spPr>
        <p:txBody>
          <a:bodyPr>
            <a:normAutofit fontScale="90000"/>
          </a:bodyPr>
          <a:lstStyle/>
          <a:p>
            <a:r>
              <a:rPr lang="en-US" dirty="0" smtClean="0"/>
              <a:t>Previous DH Work on Phonetic Symbolic Research</a:t>
            </a:r>
            <a:endParaRPr lang="en-US" dirty="0"/>
          </a:p>
        </p:txBody>
      </p:sp>
      <p:sp>
        <p:nvSpPr>
          <p:cNvPr id="3" name="Content Placeholder 2"/>
          <p:cNvSpPr>
            <a:spLocks noGrp="1"/>
          </p:cNvSpPr>
          <p:nvPr>
            <p:ph idx="1"/>
          </p:nvPr>
        </p:nvSpPr>
        <p:spPr>
          <a:xfrm>
            <a:off x="457200" y="1995424"/>
            <a:ext cx="8229600" cy="4325112"/>
          </a:xfrm>
        </p:spPr>
        <p:txBody>
          <a:bodyPr>
            <a:normAutofit fontScale="92500" lnSpcReduction="20000"/>
          </a:bodyPr>
          <a:lstStyle/>
          <a:p>
            <a:r>
              <a:rPr lang="en-US" dirty="0"/>
              <a:t>Marc </a:t>
            </a:r>
            <a:r>
              <a:rPr lang="en-US" dirty="0" err="1"/>
              <a:t>Plamondon</a:t>
            </a:r>
            <a:r>
              <a:rPr lang="en-US" dirty="0"/>
              <a:t> created </a:t>
            </a:r>
            <a:r>
              <a:rPr lang="en-US" dirty="0" err="1"/>
              <a:t>AnalysePoems</a:t>
            </a:r>
            <a:r>
              <a:rPr lang="en-US" dirty="0"/>
              <a:t> to analyze the Representative Poetry Online (RPO) website (http://</a:t>
            </a:r>
            <a:r>
              <a:rPr lang="en-US" dirty="0" err="1"/>
              <a:t>rpo.library.utoronto.ca</a:t>
            </a:r>
            <a:r>
              <a:rPr lang="en-US" dirty="0" smtClean="0"/>
              <a:t>)(</a:t>
            </a:r>
            <a:r>
              <a:rPr lang="en-US" dirty="0" err="1"/>
              <a:t>Plamondon</a:t>
            </a:r>
            <a:r>
              <a:rPr lang="en-US" dirty="0"/>
              <a:t>, 2006, 129</a:t>
            </a:r>
            <a:r>
              <a:rPr lang="en-US" dirty="0" smtClean="0"/>
              <a:t>)</a:t>
            </a:r>
          </a:p>
          <a:p>
            <a:r>
              <a:rPr lang="en-US" dirty="0"/>
              <a:t>Pattern-Finder </a:t>
            </a:r>
            <a:r>
              <a:rPr lang="en-US" dirty="0" smtClean="0"/>
              <a:t>: </a:t>
            </a:r>
            <a:r>
              <a:rPr lang="en-US" dirty="0"/>
              <a:t>a tool to examine how the “phonetic/phonological structure of a poem may contribute to its meaning and emotional power” </a:t>
            </a:r>
            <a:r>
              <a:rPr lang="en-US" dirty="0" smtClean="0"/>
              <a:t>(</a:t>
            </a:r>
            <a:r>
              <a:rPr lang="en-US" dirty="0" err="1"/>
              <a:t>Smolinsky</a:t>
            </a:r>
            <a:r>
              <a:rPr lang="en-US" dirty="0"/>
              <a:t> and </a:t>
            </a:r>
            <a:r>
              <a:rPr lang="en-US" dirty="0" err="1"/>
              <a:t>Sokoloff</a:t>
            </a:r>
            <a:r>
              <a:rPr lang="en-US" dirty="0"/>
              <a:t> , 2006, 339</a:t>
            </a:r>
            <a:r>
              <a:rPr lang="en-US" dirty="0" smtClean="0"/>
              <a:t>)</a:t>
            </a:r>
          </a:p>
          <a:p>
            <a:r>
              <a:rPr lang="en-US" dirty="0" smtClean="0"/>
              <a:t>Marc Alexander and Christian Kay’s “Digital Approach to Sound Symbolism” </a:t>
            </a:r>
            <a:r>
              <a:rPr lang="en-US" i="1" dirty="0" smtClean="0"/>
              <a:t>in The Historical Thesaurus of English</a:t>
            </a:r>
            <a:r>
              <a:rPr lang="en-US" dirty="0" smtClean="0"/>
              <a:t> (here, now)</a:t>
            </a:r>
            <a:endParaRPr lang="en-US" dirty="0"/>
          </a:p>
        </p:txBody>
      </p:sp>
    </p:spTree>
    <p:extLst>
      <p:ext uri="{BB962C8B-B14F-4D97-AF65-F5344CB8AC3E}">
        <p14:creationId xmlns:p14="http://schemas.microsoft.com/office/powerpoint/2010/main" val="3193854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he surrogate of sound</a:t>
            </a:r>
            <a:endParaRPr lang="en-US" dirty="0"/>
          </a:p>
        </p:txBody>
      </p:sp>
      <p:sp>
        <p:nvSpPr>
          <p:cNvPr id="3" name="Content Placeholder 2"/>
          <p:cNvSpPr>
            <a:spLocks noGrp="1"/>
          </p:cNvSpPr>
          <p:nvPr>
            <p:ph idx="1"/>
          </p:nvPr>
        </p:nvSpPr>
        <p:spPr/>
        <p:txBody>
          <a:bodyPr/>
          <a:lstStyle/>
          <a:p>
            <a:pPr marL="109728" indent="0">
              <a:buNone/>
            </a:pPr>
            <a:r>
              <a:rPr lang="en-US" dirty="0" smtClean="0"/>
              <a:t>We </a:t>
            </a:r>
            <a:r>
              <a:rPr lang="en-US" dirty="0"/>
              <a:t>are defining sound as </a:t>
            </a:r>
            <a:r>
              <a:rPr lang="en-US" i="1" dirty="0"/>
              <a:t>the pre-speech promise of sound</a:t>
            </a:r>
            <a:r>
              <a:rPr lang="en-US" dirty="0"/>
              <a:t> as it is signified within the structure and syntax of </a:t>
            </a:r>
            <a:r>
              <a:rPr lang="en-US" dirty="0" smtClean="0"/>
              <a:t>text. This structure and syntax serves as the surrogate of sound’s </a:t>
            </a:r>
            <a:r>
              <a:rPr lang="en-US" i="1" dirty="0" smtClean="0"/>
              <a:t>potential</a:t>
            </a:r>
            <a:r>
              <a:rPr lang="en-US" dirty="0" smtClean="0"/>
              <a:t> to be heard and understood.</a:t>
            </a:r>
            <a:endParaRPr lang="en-US" dirty="0"/>
          </a:p>
          <a:p>
            <a:endParaRPr lang="en-US" dirty="0"/>
          </a:p>
        </p:txBody>
      </p:sp>
    </p:spTree>
    <p:extLst>
      <p:ext uri="{BB962C8B-B14F-4D97-AF65-F5344CB8AC3E}">
        <p14:creationId xmlns:p14="http://schemas.microsoft.com/office/powerpoint/2010/main" val="265460060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2-05-30 at 3.57.1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96" r="4475" b="196"/>
          <a:stretch/>
        </p:blipFill>
        <p:spPr>
          <a:xfrm>
            <a:off x="457200" y="1817624"/>
            <a:ext cx="7861300" cy="4325112"/>
          </a:xfrm>
        </p:spPr>
      </p:pic>
      <p:sp>
        <p:nvSpPr>
          <p:cNvPr id="6" name="Title 1"/>
          <p:cNvSpPr txBox="1">
            <a:spLocks/>
          </p:cNvSpPr>
          <p:nvPr/>
        </p:nvSpPr>
        <p:spPr>
          <a:xfrm>
            <a:off x="284343" y="724938"/>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err="1" smtClean="0"/>
              <a:t>ProseVis</a:t>
            </a:r>
            <a:r>
              <a:rPr lang="en-US" dirty="0" smtClean="0"/>
              <a:t>	</a:t>
            </a:r>
            <a:endParaRPr lang="en-US" dirty="0"/>
          </a:p>
        </p:txBody>
      </p:sp>
      <p:sp>
        <p:nvSpPr>
          <p:cNvPr id="7" name="TextBox 6"/>
          <p:cNvSpPr txBox="1"/>
          <p:nvPr/>
        </p:nvSpPr>
        <p:spPr>
          <a:xfrm>
            <a:off x="1320800" y="6274832"/>
            <a:ext cx="6250629" cy="461665"/>
          </a:xfrm>
          <a:prstGeom prst="rect">
            <a:avLst/>
          </a:prstGeom>
          <a:noFill/>
        </p:spPr>
        <p:txBody>
          <a:bodyPr wrap="none" rtlCol="0">
            <a:spAutoFit/>
          </a:bodyPr>
          <a:lstStyle/>
          <a:p>
            <a:r>
              <a:rPr lang="en-US" sz="2400" dirty="0" smtClean="0"/>
              <a:t>http://</a:t>
            </a:r>
            <a:r>
              <a:rPr lang="en-US" sz="2400" dirty="0" err="1" smtClean="0"/>
              <a:t>tclement.ischool.utexas.edu</a:t>
            </a:r>
            <a:r>
              <a:rPr lang="en-US" sz="2400" dirty="0" smtClean="0"/>
              <a:t>/</a:t>
            </a:r>
            <a:r>
              <a:rPr lang="en-US" sz="2400" dirty="0" err="1" smtClean="0"/>
              <a:t>ProseVis</a:t>
            </a:r>
            <a:endParaRPr lang="en-US" sz="2400" dirty="0"/>
          </a:p>
        </p:txBody>
      </p:sp>
    </p:spTree>
    <p:extLst>
      <p:ext uri="{BB962C8B-B14F-4D97-AF65-F5344CB8AC3E}">
        <p14:creationId xmlns:p14="http://schemas.microsoft.com/office/powerpoint/2010/main" val="187847753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1-11-04 at 7.15.34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033" t="15207" r="12137" b="2511"/>
          <a:stretch/>
        </p:blipFill>
        <p:spPr>
          <a:xfrm>
            <a:off x="208093" y="847405"/>
            <a:ext cx="4579808" cy="3106458"/>
          </a:xfrm>
          <a:ln>
            <a:solidFill>
              <a:schemeClr val="tx1"/>
            </a:solidFill>
          </a:ln>
        </p:spPr>
      </p:pic>
      <p:pic>
        <p:nvPicPr>
          <p:cNvPr id="7" name="Picture 6" descr="Screen Shot 2012-01-24 at 12.18.05 PM.png"/>
          <p:cNvPicPr>
            <a:picLocks noChangeAspect="1"/>
          </p:cNvPicPr>
          <p:nvPr/>
        </p:nvPicPr>
        <p:blipFill rotWithShape="1">
          <a:blip r:embed="rId3">
            <a:extLst>
              <a:ext uri="{28A0092B-C50C-407E-A947-70E740481C1C}">
                <a14:useLocalDpi xmlns:a14="http://schemas.microsoft.com/office/drawing/2010/main" val="0"/>
              </a:ext>
            </a:extLst>
          </a:blip>
          <a:srcRect l="26389" t="11852" r="24861" b="37778"/>
          <a:stretch/>
        </p:blipFill>
        <p:spPr>
          <a:xfrm>
            <a:off x="4229100" y="2955330"/>
            <a:ext cx="4457700" cy="2590800"/>
          </a:xfrm>
          <a:prstGeom prst="rect">
            <a:avLst/>
          </a:prstGeom>
          <a:ln>
            <a:solidFill>
              <a:schemeClr val="tx1"/>
            </a:solidFill>
          </a:ln>
        </p:spPr>
      </p:pic>
      <p:sp>
        <p:nvSpPr>
          <p:cNvPr id="5" name="TextBox 4"/>
          <p:cNvSpPr txBox="1"/>
          <p:nvPr/>
        </p:nvSpPr>
        <p:spPr>
          <a:xfrm>
            <a:off x="-152400" y="4237728"/>
            <a:ext cx="5073758" cy="923330"/>
          </a:xfrm>
          <a:prstGeom prst="rect">
            <a:avLst/>
          </a:prstGeom>
          <a:noFill/>
        </p:spPr>
        <p:txBody>
          <a:bodyPr wrap="square" rtlCol="0">
            <a:spAutoFit/>
          </a:bodyPr>
          <a:lstStyle/>
          <a:p>
            <a:pPr algn="ctr"/>
            <a:r>
              <a:rPr lang="en-US" dirty="0" smtClean="0">
                <a:solidFill>
                  <a:schemeClr val="accent2"/>
                </a:solidFill>
              </a:rPr>
              <a:t>The Software Environment for the Advancement of Scholarly Research</a:t>
            </a:r>
            <a:br>
              <a:rPr lang="en-US" dirty="0" smtClean="0">
                <a:solidFill>
                  <a:schemeClr val="accent2"/>
                </a:solidFill>
              </a:rPr>
            </a:br>
            <a:r>
              <a:rPr lang="en-US" dirty="0" smtClean="0">
                <a:solidFill>
                  <a:schemeClr val="accent2"/>
                </a:solidFill>
              </a:rPr>
              <a:t> http</a:t>
            </a:r>
            <a:r>
              <a:rPr lang="en-US" dirty="0">
                <a:solidFill>
                  <a:schemeClr val="accent2"/>
                </a:solidFill>
              </a:rPr>
              <a:t>://</a:t>
            </a:r>
            <a:r>
              <a:rPr lang="en-US" dirty="0" err="1">
                <a:solidFill>
                  <a:schemeClr val="accent2"/>
                </a:solidFill>
              </a:rPr>
              <a:t>seasr.org</a:t>
            </a:r>
            <a:r>
              <a:rPr lang="en-US" dirty="0">
                <a:solidFill>
                  <a:schemeClr val="accent2"/>
                </a:solidFill>
              </a:rPr>
              <a:t>/</a:t>
            </a:r>
          </a:p>
        </p:txBody>
      </p:sp>
      <p:sp>
        <p:nvSpPr>
          <p:cNvPr id="9" name="TextBox 8"/>
          <p:cNvSpPr txBox="1"/>
          <p:nvPr/>
        </p:nvSpPr>
        <p:spPr>
          <a:xfrm>
            <a:off x="3975100" y="5710535"/>
            <a:ext cx="5073758" cy="646331"/>
          </a:xfrm>
          <a:prstGeom prst="rect">
            <a:avLst/>
          </a:prstGeom>
          <a:noFill/>
        </p:spPr>
        <p:txBody>
          <a:bodyPr wrap="square" rtlCol="0">
            <a:spAutoFit/>
          </a:bodyPr>
          <a:lstStyle/>
          <a:p>
            <a:pPr algn="ctr"/>
            <a:r>
              <a:rPr lang="en-US" dirty="0" smtClean="0">
                <a:solidFill>
                  <a:schemeClr val="accent2"/>
                </a:solidFill>
              </a:rPr>
              <a:t>The Andrew G. Mellon Foundation</a:t>
            </a:r>
          </a:p>
          <a:p>
            <a:pPr algn="ctr"/>
            <a:r>
              <a:rPr lang="en-US" dirty="0">
                <a:solidFill>
                  <a:schemeClr val="accent2"/>
                </a:solidFill>
              </a:rPr>
              <a:t>http://</a:t>
            </a:r>
            <a:r>
              <a:rPr lang="en-US" dirty="0" err="1">
                <a:solidFill>
                  <a:schemeClr val="accent2"/>
                </a:solidFill>
              </a:rPr>
              <a:t>www.mellon.org</a:t>
            </a:r>
            <a:r>
              <a:rPr lang="en-US" dirty="0">
                <a:solidFill>
                  <a:schemeClr val="accent2"/>
                </a:solidFill>
              </a:rPr>
              <a:t>/</a:t>
            </a:r>
          </a:p>
        </p:txBody>
      </p:sp>
    </p:spTree>
    <p:extLst>
      <p:ext uri="{BB962C8B-B14F-4D97-AF65-F5344CB8AC3E}">
        <p14:creationId xmlns:p14="http://schemas.microsoft.com/office/powerpoint/2010/main" val="42909650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9300"/>
            <a:ext cx="8229600" cy="1066800"/>
          </a:xfrm>
        </p:spPr>
        <p:txBody>
          <a:bodyPr>
            <a:normAutofit fontScale="90000"/>
          </a:bodyPr>
          <a:lstStyle/>
          <a:p>
            <a:r>
              <a:rPr lang="en-US" dirty="0" smtClean="0"/>
              <a:t>Developing </a:t>
            </a:r>
            <a:r>
              <a:rPr lang="en-US" dirty="0" err="1" smtClean="0"/>
              <a:t>ProseVis</a:t>
            </a:r>
            <a:r>
              <a:rPr lang="en-US" dirty="0" smtClean="0"/>
              <a:t>: the back(end) story</a:t>
            </a:r>
            <a:endParaRPr lang="en-US" dirty="0"/>
          </a:p>
        </p:txBody>
      </p:sp>
      <p:sp>
        <p:nvSpPr>
          <p:cNvPr id="3" name="Content Placeholder 2"/>
          <p:cNvSpPr>
            <a:spLocks noGrp="1"/>
          </p:cNvSpPr>
          <p:nvPr>
            <p:ph idx="1"/>
          </p:nvPr>
        </p:nvSpPr>
        <p:spPr>
          <a:xfrm>
            <a:off x="457200" y="1974088"/>
            <a:ext cx="8229600" cy="4325112"/>
          </a:xfrm>
        </p:spPr>
        <p:txBody>
          <a:bodyPr>
            <a:normAutofit fontScale="92500"/>
          </a:bodyPr>
          <a:lstStyle/>
          <a:p>
            <a:pPr marL="624078" indent="-514350">
              <a:buFont typeface="Georgia"/>
              <a:buAutoNum type="arabicPeriod"/>
            </a:pPr>
            <a:r>
              <a:rPr lang="en-US" dirty="0" err="1" smtClean="0"/>
              <a:t>OpenMary</a:t>
            </a:r>
            <a:r>
              <a:rPr lang="en-US" dirty="0" smtClean="0"/>
              <a:t> </a:t>
            </a:r>
            <a:r>
              <a:rPr lang="en-US" dirty="0"/>
              <a:t>(Modular Architecture for Research on speech </a:t>
            </a:r>
            <a:r>
              <a:rPr lang="en-US" dirty="0" err="1"/>
              <a:t>sYnthesis</a:t>
            </a:r>
            <a:r>
              <a:rPr lang="en-US" dirty="0"/>
              <a:t>) (</a:t>
            </a:r>
            <a:r>
              <a:rPr lang="en-US" dirty="0">
                <a:hlinkClick r:id="rId2"/>
              </a:rPr>
              <a:t>http://mary.dfki.de/</a:t>
            </a:r>
            <a:r>
              <a:rPr lang="en-US" dirty="0" smtClean="0"/>
              <a:t>)</a:t>
            </a:r>
          </a:p>
          <a:p>
            <a:pPr marL="624078" indent="-514350">
              <a:buAutoNum type="arabicPeriod"/>
            </a:pPr>
            <a:r>
              <a:rPr lang="en-US" dirty="0" smtClean="0"/>
              <a:t>SEASR </a:t>
            </a:r>
            <a:r>
              <a:rPr lang="en-US" dirty="0"/>
              <a:t>services to perform clustering and predictive modeling on this pre-processed </a:t>
            </a:r>
            <a:r>
              <a:rPr lang="en-US" dirty="0" smtClean="0"/>
              <a:t>text (</a:t>
            </a:r>
            <a:r>
              <a:rPr lang="en-US" dirty="0" smtClean="0">
                <a:hlinkClick r:id="rId3"/>
              </a:rPr>
              <a:t>http</a:t>
            </a:r>
            <a:r>
              <a:rPr lang="en-US" dirty="0">
                <a:hlinkClick r:id="rId3"/>
              </a:rPr>
              <a:t>://seasr.org</a:t>
            </a:r>
            <a:r>
              <a:rPr lang="en-US" dirty="0" smtClean="0">
                <a:hlinkClick r:id="rId3"/>
              </a:rPr>
              <a:t>/</a:t>
            </a:r>
            <a:r>
              <a:rPr lang="en-US" dirty="0" smtClean="0"/>
              <a:t>)</a:t>
            </a:r>
          </a:p>
          <a:p>
            <a:pPr marL="624078" indent="-514350">
              <a:buAutoNum type="arabicPeriod"/>
            </a:pPr>
            <a:r>
              <a:rPr lang="en-US" dirty="0" err="1" smtClean="0"/>
              <a:t>ProseVis</a:t>
            </a:r>
            <a:r>
              <a:rPr lang="en-US" dirty="0" smtClean="0"/>
              <a:t> </a:t>
            </a:r>
            <a:br>
              <a:rPr lang="en-US" dirty="0" smtClean="0"/>
            </a:br>
            <a:r>
              <a:rPr lang="en-US" dirty="0" smtClean="0"/>
              <a:t>(</a:t>
            </a:r>
            <a:r>
              <a:rPr lang="en-US" dirty="0" smtClean="0">
                <a:hlinkClick r:id="rId4"/>
              </a:rPr>
              <a:t>http</a:t>
            </a:r>
            <a:r>
              <a:rPr lang="en-US" dirty="0">
                <a:hlinkClick r:id="rId4"/>
              </a:rPr>
              <a:t>://</a:t>
            </a:r>
            <a:r>
              <a:rPr lang="en-US" dirty="0" smtClean="0">
                <a:hlinkClick r:id="rId4"/>
              </a:rPr>
              <a:t>tclement.ischool.utexas.edu/ProseVis</a:t>
            </a:r>
            <a:r>
              <a:rPr lang="en-US" dirty="0"/>
              <a:t>)</a:t>
            </a:r>
            <a:endParaRPr lang="en-US" dirty="0" smtClean="0"/>
          </a:p>
          <a:p>
            <a:endParaRPr lang="en-US" dirty="0"/>
          </a:p>
        </p:txBody>
      </p:sp>
    </p:spTree>
    <p:extLst>
      <p:ext uri="{BB962C8B-B14F-4D97-AF65-F5344CB8AC3E}">
        <p14:creationId xmlns:p14="http://schemas.microsoft.com/office/powerpoint/2010/main" val="254590078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M</a:t>
            </a:r>
            <a:r>
              <a:rPr lang="en-US" dirty="0"/>
              <a:t>odular </a:t>
            </a:r>
            <a:r>
              <a:rPr lang="en-US" b="1" dirty="0"/>
              <a:t>A</a:t>
            </a:r>
            <a:r>
              <a:rPr lang="en-US" dirty="0"/>
              <a:t>rchitecture for </a:t>
            </a:r>
            <a:r>
              <a:rPr lang="en-US" b="1" dirty="0"/>
              <a:t>R</a:t>
            </a:r>
            <a:r>
              <a:rPr lang="en-US" dirty="0"/>
              <a:t>esearch on speech </a:t>
            </a:r>
            <a:r>
              <a:rPr lang="en-US" dirty="0" err="1"/>
              <a:t>s</a:t>
            </a:r>
            <a:r>
              <a:rPr lang="en-US" b="1" dirty="0" err="1"/>
              <a:t>Y</a:t>
            </a:r>
            <a:r>
              <a:rPr lang="en-US" dirty="0" err="1"/>
              <a:t>nthesis</a:t>
            </a:r>
            <a:r>
              <a:rPr lang="en-US" dirty="0"/>
              <a:t> (MARY)</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dirty="0"/>
              <a:t>T</a:t>
            </a:r>
            <a:r>
              <a:rPr lang="en-US" dirty="0" smtClean="0"/>
              <a:t>ext-to-speech system, developed </a:t>
            </a:r>
            <a:r>
              <a:rPr lang="en-US" dirty="0"/>
              <a:t>as a collaborative project of Das Deutsche </a:t>
            </a:r>
            <a:r>
              <a:rPr lang="en-US" dirty="0" err="1"/>
              <a:t>Forschungszentrum</a:t>
            </a:r>
            <a:r>
              <a:rPr lang="en-US" dirty="0"/>
              <a:t> </a:t>
            </a:r>
            <a:r>
              <a:rPr lang="en-US" dirty="0" err="1"/>
              <a:t>für</a:t>
            </a:r>
            <a:r>
              <a:rPr lang="en-US" dirty="0"/>
              <a:t> </a:t>
            </a:r>
            <a:r>
              <a:rPr lang="en-US" dirty="0" err="1"/>
              <a:t>Künstliche</a:t>
            </a:r>
            <a:r>
              <a:rPr lang="en-US" dirty="0"/>
              <a:t> </a:t>
            </a:r>
            <a:r>
              <a:rPr lang="en-US" dirty="0" err="1"/>
              <a:t>Intelligenz</a:t>
            </a:r>
            <a:r>
              <a:rPr lang="en-US" dirty="0"/>
              <a:t> (German Research Center for Artificial Intelligence) Language Technology Lab and the Institute of Phonetics at Saarland </a:t>
            </a:r>
            <a:r>
              <a:rPr lang="en-US" dirty="0" smtClean="0"/>
              <a:t>University </a:t>
            </a:r>
          </a:p>
          <a:p>
            <a:r>
              <a:rPr lang="en-US" dirty="0" smtClean="0"/>
              <a:t>Uses CMU </a:t>
            </a:r>
            <a:r>
              <a:rPr lang="en-US" dirty="0"/>
              <a:t>[Carnegie Mellon University] Pronouncing Dictionary, North American English and General </a:t>
            </a:r>
            <a:r>
              <a:rPr lang="en-US" dirty="0" smtClean="0"/>
              <a:t>American </a:t>
            </a:r>
            <a:endParaRPr lang="en-US" dirty="0"/>
          </a:p>
          <a:p>
            <a:r>
              <a:rPr lang="en-US" dirty="0" smtClean="0"/>
              <a:t>Produces </a:t>
            </a:r>
            <a:r>
              <a:rPr lang="en-US" dirty="0"/>
              <a:t>XML that includes these fields for each word: </a:t>
            </a:r>
            <a:r>
              <a:rPr lang="en-US" dirty="0" err="1"/>
              <a:t>part_of_speech</a:t>
            </a:r>
            <a:r>
              <a:rPr lang="en-US" dirty="0"/>
              <a:t>, accent, phoneme, tone, </a:t>
            </a:r>
            <a:r>
              <a:rPr lang="en-US" dirty="0" err="1"/>
              <a:t>break_index</a:t>
            </a:r>
            <a:r>
              <a:rPr lang="en-US" dirty="0"/>
              <a:t> (phrase, sentence, paragraph) . </a:t>
            </a:r>
          </a:p>
          <a:p>
            <a:endParaRPr lang="en-US" dirty="0" smtClean="0"/>
          </a:p>
          <a:p>
            <a:endParaRPr lang="en-US" dirty="0"/>
          </a:p>
        </p:txBody>
      </p:sp>
    </p:spTree>
    <p:extLst>
      <p:ext uri="{BB962C8B-B14F-4D97-AF65-F5344CB8AC3E}">
        <p14:creationId xmlns:p14="http://schemas.microsoft.com/office/powerpoint/2010/main" val="247630993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err="1" smtClean="0"/>
              <a:t>MARY’s</a:t>
            </a:r>
            <a:r>
              <a:rPr lang="en-US" dirty="0" smtClean="0"/>
              <a:t> Best Guess</a:t>
            </a:r>
            <a:endParaRPr lang="en-US" dirty="0"/>
          </a:p>
        </p:txBody>
      </p:sp>
      <p:sp>
        <p:nvSpPr>
          <p:cNvPr id="3" name="Content Placeholder 2"/>
          <p:cNvSpPr>
            <a:spLocks noGrp="1"/>
          </p:cNvSpPr>
          <p:nvPr>
            <p:ph idx="1"/>
          </p:nvPr>
        </p:nvSpPr>
        <p:spPr>
          <a:xfrm>
            <a:off x="457200" y="2020824"/>
            <a:ext cx="8229600" cy="4325112"/>
          </a:xfrm>
        </p:spPr>
        <p:txBody>
          <a:bodyPr>
            <a:normAutofit lnSpcReduction="10000"/>
          </a:bodyPr>
          <a:lstStyle/>
          <a:p>
            <a:r>
              <a:rPr lang="en-US" dirty="0" smtClean="0"/>
              <a:t>Part of speech</a:t>
            </a:r>
          </a:p>
          <a:p>
            <a:r>
              <a:rPr lang="en-US" dirty="0" smtClean="0"/>
              <a:t>Position in the sentence</a:t>
            </a:r>
          </a:p>
          <a:p>
            <a:r>
              <a:rPr lang="en-US" dirty="0" smtClean="0"/>
              <a:t>Sentence type</a:t>
            </a:r>
          </a:p>
          <a:p>
            <a:r>
              <a:rPr lang="en-US" dirty="0" smtClean="0"/>
              <a:t>Various aspects of syntactic structure (e.g., verb after a verb or multiple nouns)</a:t>
            </a:r>
          </a:p>
          <a:p>
            <a:r>
              <a:rPr lang="en-US" dirty="0" smtClean="0"/>
              <a:t>Information structure (e.g., given and inferable information is frequently de-accented)</a:t>
            </a:r>
          </a:p>
          <a:p>
            <a:pPr>
              <a:buNone/>
            </a:pPr>
            <a:endParaRPr lang="en-US" dirty="0"/>
          </a:p>
        </p:txBody>
      </p:sp>
      <p:sp>
        <p:nvSpPr>
          <p:cNvPr id="4" name="TextBox 3"/>
          <p:cNvSpPr txBox="1"/>
          <p:nvPr/>
        </p:nvSpPr>
        <p:spPr>
          <a:xfrm>
            <a:off x="716798" y="5700226"/>
            <a:ext cx="8494633" cy="923330"/>
          </a:xfrm>
          <a:prstGeom prst="rect">
            <a:avLst/>
          </a:prstGeom>
          <a:noFill/>
        </p:spPr>
        <p:txBody>
          <a:bodyPr wrap="none" rtlCol="0">
            <a:spAutoFit/>
          </a:bodyPr>
          <a:lstStyle/>
          <a:p>
            <a:r>
              <a:rPr lang="en-US" dirty="0">
                <a:solidFill>
                  <a:schemeClr val="accent2"/>
                </a:solidFill>
              </a:rPr>
              <a:t>Becker S., </a:t>
            </a:r>
            <a:r>
              <a:rPr lang="en-US" dirty="0" err="1">
                <a:solidFill>
                  <a:schemeClr val="accent2"/>
                </a:solidFill>
              </a:rPr>
              <a:t>Shröder</a:t>
            </a:r>
            <a:r>
              <a:rPr lang="en-US" dirty="0">
                <a:solidFill>
                  <a:schemeClr val="accent2"/>
                </a:solidFill>
              </a:rPr>
              <a:t> M., and Barry, W. 2006. “Rule-based Prosody Prediction for </a:t>
            </a:r>
          </a:p>
          <a:p>
            <a:r>
              <a:rPr lang="en-US" dirty="0">
                <a:solidFill>
                  <a:schemeClr val="accent2"/>
                </a:solidFill>
              </a:rPr>
              <a:t>German Text-to-Speech Synthesis” </a:t>
            </a:r>
          </a:p>
          <a:p>
            <a:endParaRPr lang="en-US" i="1" dirty="0"/>
          </a:p>
        </p:txBody>
      </p:sp>
    </p:spTree>
    <p:extLst>
      <p:ext uri="{BB962C8B-B14F-4D97-AF65-F5344CB8AC3E}">
        <p14:creationId xmlns:p14="http://schemas.microsoft.com/office/powerpoint/2010/main" val="129872884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5900"/>
            <a:ext cx="8229600" cy="1066800"/>
          </a:xfrm>
        </p:spPr>
        <p:txBody>
          <a:bodyPr>
            <a:normAutofit/>
          </a:bodyPr>
          <a:lstStyle/>
          <a:p>
            <a:r>
              <a:rPr lang="en-US" dirty="0" smtClean="0"/>
              <a:t>Mary’s Best Guess</a:t>
            </a:r>
            <a:endParaRPr lang="en-US" dirty="0"/>
          </a:p>
        </p:txBody>
      </p:sp>
      <p:sp>
        <p:nvSpPr>
          <p:cNvPr id="7" name="TextBox 6"/>
          <p:cNvSpPr txBox="1"/>
          <p:nvPr/>
        </p:nvSpPr>
        <p:spPr>
          <a:xfrm>
            <a:off x="772348" y="5992135"/>
            <a:ext cx="6847651" cy="369332"/>
          </a:xfrm>
          <a:prstGeom prst="rect">
            <a:avLst/>
          </a:prstGeom>
          <a:noFill/>
        </p:spPr>
        <p:txBody>
          <a:bodyPr wrap="square" rtlCol="0">
            <a:spAutoFit/>
          </a:bodyPr>
          <a:lstStyle/>
          <a:p>
            <a:r>
              <a:rPr lang="en-US" dirty="0" smtClean="0"/>
              <a:t>Open Mary's Text-to-speech system (</a:t>
            </a:r>
            <a:r>
              <a:rPr lang="en-US" dirty="0" smtClean="0">
                <a:hlinkClick r:id="rId2"/>
              </a:rPr>
              <a:t>http://mary.dfki.de/</a:t>
            </a:r>
            <a:r>
              <a:rPr lang="en-US" dirty="0" smtClean="0"/>
              <a:t>)</a:t>
            </a:r>
            <a:endParaRPr lang="en-US" dirty="0"/>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457200" y="1041401"/>
            <a:ext cx="8331200" cy="4950734"/>
          </a:xfrm>
          <a:prstGeom prst="rect">
            <a:avLst/>
          </a:prstGeom>
        </p:spPr>
      </p:pic>
    </p:spTree>
    <p:extLst>
      <p:ext uri="{BB962C8B-B14F-4D97-AF65-F5344CB8AC3E}">
        <p14:creationId xmlns:p14="http://schemas.microsoft.com/office/powerpoint/2010/main" val="254457824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txBox="1">
            <a:spLocks noGrp="1"/>
          </p:cNvSpPr>
          <p:nvPr>
            <p:ph idx="1"/>
          </p:nvPr>
        </p:nvSpPr>
        <p:spPr>
          <a:xfrm>
            <a:off x="927100" y="6118220"/>
            <a:ext cx="6699270" cy="523220"/>
          </a:xfrm>
          <a:prstGeom prst="rect">
            <a:avLst/>
          </a:prstGeom>
          <a:noFill/>
        </p:spPr>
        <p:txBody>
          <a:bodyPr wrap="none" rtlCol="0">
            <a:spAutoFit/>
          </a:bodyPr>
          <a:lstStyle/>
          <a:p>
            <a:pPr marL="109728" indent="0">
              <a:buNone/>
            </a:pPr>
            <a:r>
              <a:rPr lang="en-US" dirty="0" err="1" smtClean="0">
                <a:solidFill>
                  <a:schemeClr val="accent6"/>
                </a:solidFill>
              </a:rPr>
              <a:t>Seasr’s</a:t>
            </a:r>
            <a:r>
              <a:rPr lang="en-US" dirty="0" smtClean="0">
                <a:solidFill>
                  <a:schemeClr val="accent6"/>
                </a:solidFill>
              </a:rPr>
              <a:t> </a:t>
            </a:r>
            <a:r>
              <a:rPr lang="en-US" dirty="0" err="1" smtClean="0">
                <a:solidFill>
                  <a:schemeClr val="accent6"/>
                </a:solidFill>
              </a:rPr>
              <a:t>Meandre</a:t>
            </a:r>
            <a:r>
              <a:rPr lang="en-US" dirty="0" smtClean="0">
                <a:solidFill>
                  <a:schemeClr val="accent6"/>
                </a:solidFill>
              </a:rPr>
              <a:t> Data Flow Environment</a:t>
            </a:r>
            <a:endParaRPr lang="en-US" dirty="0">
              <a:solidFill>
                <a:schemeClr val="accent6"/>
              </a:solidFill>
            </a:endParaRPr>
          </a:p>
        </p:txBody>
      </p:sp>
      <p:pic>
        <p:nvPicPr>
          <p:cNvPr id="6" name="Picture 5" descr="OpenMary-flow"/>
          <p:cNvPicPr/>
          <p:nvPr/>
        </p:nvPicPr>
        <p:blipFill>
          <a:blip r:embed="rId3">
            <a:extLst>
              <a:ext uri="{28A0092B-C50C-407E-A947-70E740481C1C}">
                <a14:useLocalDpi xmlns:a14="http://schemas.microsoft.com/office/drawing/2010/main" val="0"/>
              </a:ext>
            </a:extLst>
          </a:blip>
          <a:srcRect/>
          <a:stretch>
            <a:fillRect/>
          </a:stretch>
        </p:blipFill>
        <p:spPr bwMode="auto">
          <a:xfrm>
            <a:off x="406400" y="1304920"/>
            <a:ext cx="8737600" cy="4813300"/>
          </a:xfrm>
          <a:prstGeom prst="rect">
            <a:avLst/>
          </a:prstGeom>
          <a:noFill/>
          <a:ln>
            <a:noFill/>
          </a:ln>
        </p:spPr>
      </p:pic>
      <p:sp>
        <p:nvSpPr>
          <p:cNvPr id="7" name="Oval 6"/>
          <p:cNvSpPr/>
          <p:nvPr/>
        </p:nvSpPr>
        <p:spPr>
          <a:xfrm>
            <a:off x="5658734" y="2959101"/>
            <a:ext cx="869066" cy="885414"/>
          </a:xfrm>
          <a:prstGeom prst="ellipse">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9887671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abledata.png"/>
          <p:cNvPicPr>
            <a:picLocks noGrp="1" noChangeAspect="1"/>
          </p:cNvPicPr>
          <p:nvPr>
            <p:ph idx="1"/>
          </p:nvPr>
        </p:nvPicPr>
        <p:blipFill>
          <a:blip r:embed="rId2">
            <a:extLst>
              <a:ext uri="{28A0092B-C50C-407E-A947-70E740481C1C}">
                <a14:useLocalDpi xmlns:a14="http://schemas.microsoft.com/office/drawing/2010/main" val="0"/>
              </a:ext>
            </a:extLst>
          </a:blip>
          <a:srcRect l="12944" r="12944"/>
          <a:stretch>
            <a:fillRect/>
          </a:stretch>
        </p:blipFill>
        <p:spPr>
          <a:xfrm>
            <a:off x="411480" y="1034168"/>
            <a:ext cx="8229600" cy="4325112"/>
          </a:xfrm>
        </p:spPr>
      </p:pic>
      <p:sp>
        <p:nvSpPr>
          <p:cNvPr id="3" name="Rectangle 2"/>
          <p:cNvSpPr/>
          <p:nvPr/>
        </p:nvSpPr>
        <p:spPr>
          <a:xfrm>
            <a:off x="737392" y="5616319"/>
            <a:ext cx="7949408" cy="646331"/>
          </a:xfrm>
          <a:prstGeom prst="rect">
            <a:avLst/>
          </a:prstGeom>
        </p:spPr>
        <p:txBody>
          <a:bodyPr wrap="square">
            <a:spAutoFit/>
          </a:bodyPr>
          <a:lstStyle/>
          <a:p>
            <a:r>
              <a:rPr lang="en-US" dirty="0" smtClean="0">
                <a:solidFill>
                  <a:schemeClr val="accent2"/>
                </a:solidFill>
              </a:rPr>
              <a:t>A </a:t>
            </a:r>
            <a:r>
              <a:rPr lang="en-US" dirty="0">
                <a:solidFill>
                  <a:schemeClr val="accent2"/>
                </a:solidFill>
              </a:rPr>
              <a:t>sample of the tabular output of </a:t>
            </a:r>
            <a:r>
              <a:rPr lang="en-US" i="1" dirty="0" smtClean="0">
                <a:solidFill>
                  <a:schemeClr val="accent2"/>
                </a:solidFill>
              </a:rPr>
              <a:t>Tender Buttons</a:t>
            </a:r>
            <a:r>
              <a:rPr lang="en-US" dirty="0" smtClean="0">
                <a:solidFill>
                  <a:schemeClr val="accent2"/>
                </a:solidFill>
              </a:rPr>
              <a:t> </a:t>
            </a:r>
            <a:r>
              <a:rPr lang="en-US" dirty="0">
                <a:solidFill>
                  <a:schemeClr val="accent2"/>
                </a:solidFill>
              </a:rPr>
              <a:t>by Gertrude Stein created within </a:t>
            </a:r>
            <a:r>
              <a:rPr lang="en-US" dirty="0" err="1" smtClean="0">
                <a:solidFill>
                  <a:schemeClr val="accent2"/>
                </a:solidFill>
              </a:rPr>
              <a:t>Meandre</a:t>
            </a:r>
            <a:endParaRPr lang="en-US" b="1" dirty="0">
              <a:solidFill>
                <a:schemeClr val="accent2"/>
              </a:solidFill>
            </a:endParaRPr>
          </a:p>
        </p:txBody>
      </p:sp>
      <p:sp>
        <p:nvSpPr>
          <p:cNvPr id="5" name="Oval 4"/>
          <p:cNvSpPr/>
          <p:nvPr/>
        </p:nvSpPr>
        <p:spPr>
          <a:xfrm>
            <a:off x="3072467" y="3390463"/>
            <a:ext cx="4997878" cy="1033613"/>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3610964" y="1451487"/>
            <a:ext cx="4036062" cy="758313"/>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506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1"/>
          <p:cNvSpPr>
            <a:spLocks noGrp="1" noChangeArrowheads="1"/>
          </p:cNvSpPr>
          <p:nvPr>
            <p:ph type="title"/>
          </p:nvPr>
        </p:nvSpPr>
        <p:spPr>
          <a:xfrm>
            <a:off x="0" y="249146"/>
            <a:ext cx="9144000" cy="1143480"/>
          </a:xfrm>
        </p:spPr>
        <p:txBody>
          <a:bodyPr lIns="81615" tIns="42439" rIns="81615" bIns="42439" anchor="ctr"/>
          <a:lstStyle/>
          <a:p>
            <a:pPr>
              <a:tabLst>
                <a:tab pos="656650" algn="l"/>
                <a:tab pos="1313299" algn="l"/>
                <a:tab pos="1969949" algn="l"/>
                <a:tab pos="2626599" algn="l"/>
                <a:tab pos="3283248" algn="l"/>
                <a:tab pos="3939898" algn="l"/>
                <a:tab pos="4595108" algn="l"/>
                <a:tab pos="5253198" algn="l"/>
                <a:tab pos="5909847" algn="l"/>
                <a:tab pos="6563617" algn="l"/>
                <a:tab pos="7218827" algn="l"/>
                <a:tab pos="7879796" algn="l"/>
              </a:tabLst>
            </a:pPr>
            <a:r>
              <a:rPr lang="en-GB" sz="3300" dirty="0" smtClean="0"/>
              <a:t>Algorithmic Criticism</a:t>
            </a:r>
            <a:endParaRPr lang="en-GB" sz="3300" dirty="0"/>
          </a:p>
        </p:txBody>
      </p:sp>
      <p:sp>
        <p:nvSpPr>
          <p:cNvPr id="36867" name="Slide Number Placeholder 5"/>
          <p:cNvSpPr>
            <a:spLocks noGrp="1"/>
          </p:cNvSpPr>
          <p:nvPr>
            <p:ph type="sldNum" sz="quarter" idx="12"/>
          </p:nvPr>
        </p:nvSpPr>
        <p:spPr bwMode="auto">
          <a:noFill/>
          <a:ln>
            <a:miter lim="800000"/>
            <a:headEnd/>
            <a:tailEnd/>
          </a:ln>
        </p:spPr>
        <p:txBody>
          <a:bodyPr wrap="square" numCol="1" anchor="t" anchorCtr="0" compatLnSpc="1">
            <a:prstTxWarp prst="textNoShape">
              <a:avLst/>
            </a:prstTxWarp>
          </a:bodyPr>
          <a:lstStyle/>
          <a:p>
            <a:pPr defTabSz="914414"/>
            <a:fld id="{A6A8BF78-16B0-084F-B099-1862EFDFD2CE}" type="slidenum">
              <a:rPr lang="en-US"/>
              <a:pPr defTabSz="914414"/>
              <a:t>7</a:t>
            </a:fld>
            <a:endParaRPr lang="en-US"/>
          </a:p>
        </p:txBody>
      </p:sp>
      <p:sp>
        <p:nvSpPr>
          <p:cNvPr id="36868" name="Rectangle 2"/>
          <p:cNvSpPr>
            <a:spLocks noGrp="1" noChangeArrowheads="1"/>
          </p:cNvSpPr>
          <p:nvPr>
            <p:ph sz="quarter" idx="1"/>
          </p:nvPr>
        </p:nvSpPr>
        <p:spPr>
          <a:xfrm>
            <a:off x="424800" y="1424310"/>
            <a:ext cx="8229600" cy="4524955"/>
          </a:xfrm>
        </p:spPr>
        <p:txBody>
          <a:bodyPr lIns="81615" tIns="42439" rIns="81615" bIns="42439"/>
          <a:lstStyle/>
          <a:p>
            <a:pPr>
              <a:spcBef>
                <a:spcPts val="726"/>
              </a:spcBef>
              <a:buNone/>
              <a:tabLst>
                <a:tab pos="973454" algn="l"/>
                <a:tab pos="1802907" algn="l"/>
                <a:tab pos="2632359" algn="l"/>
                <a:tab pos="3461811" algn="l"/>
                <a:tab pos="4291263" algn="l"/>
                <a:tab pos="5120716" algn="l"/>
                <a:tab pos="5945848" algn="l"/>
                <a:tab pos="6779620" algn="l"/>
                <a:tab pos="7604753" algn="l"/>
                <a:tab pos="8438525" algn="l"/>
                <a:tab pos="9263657" algn="l"/>
              </a:tabLst>
            </a:pPr>
            <a:endParaRPr lang="en-GB"/>
          </a:p>
          <a:p>
            <a:pPr>
              <a:spcBef>
                <a:spcPts val="726"/>
              </a:spcBef>
              <a:buClr>
                <a:srgbClr val="000000"/>
              </a:buClr>
              <a:buSzPct val="100000"/>
              <a:buNone/>
              <a:tabLst>
                <a:tab pos="973454" algn="l"/>
                <a:tab pos="1802907" algn="l"/>
                <a:tab pos="2632359" algn="l"/>
                <a:tab pos="3461811" algn="l"/>
                <a:tab pos="4291263" algn="l"/>
                <a:tab pos="5120716" algn="l"/>
                <a:tab pos="5945848" algn="l"/>
                <a:tab pos="6779620" algn="l"/>
                <a:tab pos="7604753" algn="l"/>
                <a:tab pos="8438525" algn="l"/>
                <a:tab pos="9263657" algn="l"/>
              </a:tabLst>
            </a:pPr>
            <a:endParaRPr lang="en-GB"/>
          </a:p>
        </p:txBody>
      </p:sp>
      <p:pic>
        <p:nvPicPr>
          <p:cNvPr id="36869" name="Picture 3"/>
          <p:cNvPicPr>
            <a:picLocks noChangeAspect="1" noChangeArrowheads="1"/>
          </p:cNvPicPr>
          <p:nvPr/>
        </p:nvPicPr>
        <p:blipFill>
          <a:blip r:embed="rId3"/>
          <a:srcRect/>
          <a:stretch>
            <a:fillRect/>
          </a:stretch>
        </p:blipFill>
        <p:spPr bwMode="auto">
          <a:xfrm>
            <a:off x="493921" y="1286055"/>
            <a:ext cx="8307360" cy="4978602"/>
          </a:xfrm>
          <a:prstGeom prst="rect">
            <a:avLst/>
          </a:prstGeom>
          <a:noFill/>
          <a:ln w="9525">
            <a:noFill/>
            <a:round/>
            <a:headEnd/>
            <a:tailEnd/>
          </a:ln>
        </p:spPr>
      </p:pic>
      <p:sp>
        <p:nvSpPr>
          <p:cNvPr id="6" name="TextBox 5"/>
          <p:cNvSpPr txBox="1"/>
          <p:nvPr/>
        </p:nvSpPr>
        <p:spPr>
          <a:xfrm>
            <a:off x="632159" y="6332344"/>
            <a:ext cx="7486502" cy="468477"/>
          </a:xfrm>
          <a:prstGeom prst="rect">
            <a:avLst/>
          </a:prstGeom>
          <a:noFill/>
        </p:spPr>
        <p:txBody>
          <a:bodyPr wrap="none" lIns="82945" tIns="41473" rIns="82945" bIns="41473" rtlCol="0">
            <a:spAutoFit/>
          </a:bodyPr>
          <a:lstStyle/>
          <a:p>
            <a:r>
              <a:rPr lang="en-GB" sz="2500" i="1" dirty="0"/>
              <a:t>The Making of Americans </a:t>
            </a:r>
            <a:r>
              <a:rPr lang="en-GB" sz="2500" dirty="0"/>
              <a:t>(Paris 1925) by Gertrude Stein</a:t>
            </a:r>
            <a:endParaRPr lang="en-US" dirty="0"/>
          </a:p>
        </p:txBody>
      </p:sp>
    </p:spTree>
    <p:extLst>
      <p:ext uri="{BB962C8B-B14F-4D97-AF65-F5344CB8AC3E}">
        <p14:creationId xmlns:p14="http://schemas.microsoft.com/office/powerpoint/2010/main" val="83159743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Content Placeholder 9" descr="Screen Shot 2012-05-31 at 3.34.3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0340" t="15340" r="6790" b="7963"/>
          <a:stretch/>
        </p:blipFill>
        <p:spPr>
          <a:xfrm>
            <a:off x="1031648" y="1536700"/>
            <a:ext cx="7566252" cy="4377436"/>
          </a:xfrm>
          <a:ln>
            <a:solidFill>
              <a:schemeClr val="tx1"/>
            </a:solidFill>
          </a:ln>
        </p:spPr>
      </p:pic>
      <p:sp>
        <p:nvSpPr>
          <p:cNvPr id="11" name="Title 1"/>
          <p:cNvSpPr txBox="1">
            <a:spLocks/>
          </p:cNvSpPr>
          <p:nvPr/>
        </p:nvSpPr>
        <p:spPr>
          <a:xfrm>
            <a:off x="395560" y="469900"/>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err="1" smtClean="0"/>
              <a:t>ProseVis</a:t>
            </a:r>
            <a:r>
              <a:rPr lang="en-US" dirty="0" smtClean="0"/>
              <a:t> : Parts of Speech</a:t>
            </a:r>
            <a:endParaRPr lang="en-US" dirty="0"/>
          </a:p>
        </p:txBody>
      </p:sp>
      <p:sp>
        <p:nvSpPr>
          <p:cNvPr id="5" name="TextBox 4"/>
          <p:cNvSpPr txBox="1"/>
          <p:nvPr/>
        </p:nvSpPr>
        <p:spPr>
          <a:xfrm>
            <a:off x="1320800" y="6274832"/>
            <a:ext cx="6250629" cy="461665"/>
          </a:xfrm>
          <a:prstGeom prst="rect">
            <a:avLst/>
          </a:prstGeom>
          <a:noFill/>
        </p:spPr>
        <p:txBody>
          <a:bodyPr wrap="none" rtlCol="0">
            <a:spAutoFit/>
          </a:bodyPr>
          <a:lstStyle/>
          <a:p>
            <a:r>
              <a:rPr lang="en-US" sz="2400" dirty="0" smtClean="0"/>
              <a:t>http://</a:t>
            </a:r>
            <a:r>
              <a:rPr lang="en-US" sz="2400" dirty="0" err="1" smtClean="0"/>
              <a:t>tclement.ischool.utexas.edu</a:t>
            </a:r>
            <a:r>
              <a:rPr lang="en-US" sz="2400" dirty="0" smtClean="0"/>
              <a:t>/</a:t>
            </a:r>
            <a:r>
              <a:rPr lang="en-US" sz="2400" dirty="0" err="1" smtClean="0"/>
              <a:t>ProseVis</a:t>
            </a:r>
            <a:endParaRPr lang="en-US" sz="2400" dirty="0"/>
          </a:p>
        </p:txBody>
      </p:sp>
    </p:spTree>
    <p:extLst>
      <p:ext uri="{BB962C8B-B14F-4D97-AF65-F5344CB8AC3E}">
        <p14:creationId xmlns:p14="http://schemas.microsoft.com/office/powerpoint/2010/main" val="169476100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 Shot 2012-05-31 at 3.36.16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389" t="13365" r="13735" b="7963"/>
          <a:stretch/>
        </p:blipFill>
        <p:spPr>
          <a:xfrm>
            <a:off x="1206500" y="1689100"/>
            <a:ext cx="6985000" cy="4047236"/>
          </a:xfrm>
          <a:ln>
            <a:solidFill>
              <a:schemeClr val="tx1"/>
            </a:solidFill>
          </a:ln>
        </p:spPr>
      </p:pic>
      <p:sp>
        <p:nvSpPr>
          <p:cNvPr id="7" name="Title 1"/>
          <p:cNvSpPr txBox="1">
            <a:spLocks/>
          </p:cNvSpPr>
          <p:nvPr/>
        </p:nvSpPr>
        <p:spPr>
          <a:xfrm>
            <a:off x="395560" y="469900"/>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err="1" smtClean="0"/>
              <a:t>ProseVis</a:t>
            </a:r>
            <a:r>
              <a:rPr lang="en-US" dirty="0" smtClean="0"/>
              <a:t> : Parts of Speech</a:t>
            </a:r>
            <a:endParaRPr lang="en-US" dirty="0"/>
          </a:p>
        </p:txBody>
      </p:sp>
      <p:sp>
        <p:nvSpPr>
          <p:cNvPr id="8" name="TextBox 7"/>
          <p:cNvSpPr txBox="1"/>
          <p:nvPr/>
        </p:nvSpPr>
        <p:spPr>
          <a:xfrm>
            <a:off x="1320800" y="6274832"/>
            <a:ext cx="6250629" cy="461665"/>
          </a:xfrm>
          <a:prstGeom prst="rect">
            <a:avLst/>
          </a:prstGeom>
          <a:noFill/>
        </p:spPr>
        <p:txBody>
          <a:bodyPr wrap="none" rtlCol="0">
            <a:spAutoFit/>
          </a:bodyPr>
          <a:lstStyle/>
          <a:p>
            <a:r>
              <a:rPr lang="en-US" sz="2400" dirty="0" smtClean="0"/>
              <a:t>http://</a:t>
            </a:r>
            <a:r>
              <a:rPr lang="en-US" sz="2400" dirty="0" err="1" smtClean="0"/>
              <a:t>tclement.ischool.utexas.edu</a:t>
            </a:r>
            <a:r>
              <a:rPr lang="en-US" sz="2400" dirty="0" smtClean="0"/>
              <a:t>/</a:t>
            </a:r>
            <a:r>
              <a:rPr lang="en-US" sz="2400" dirty="0" err="1" smtClean="0"/>
              <a:t>ProseVis</a:t>
            </a:r>
            <a:endParaRPr lang="en-US" sz="2400" dirty="0"/>
          </a:p>
        </p:txBody>
      </p:sp>
    </p:spTree>
    <p:extLst>
      <p:ext uri="{BB962C8B-B14F-4D97-AF65-F5344CB8AC3E}">
        <p14:creationId xmlns:p14="http://schemas.microsoft.com/office/powerpoint/2010/main" val="151053425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descr="Screen Shot 2012-05-31 at 3.37.18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865" t="16573" r="9260" b="7964"/>
          <a:stretch/>
        </p:blipFill>
        <p:spPr>
          <a:xfrm>
            <a:off x="1066800" y="1739900"/>
            <a:ext cx="6985000" cy="3882136"/>
          </a:xfrm>
          <a:ln>
            <a:solidFill>
              <a:schemeClr val="tx1"/>
            </a:solidFill>
          </a:ln>
        </p:spPr>
      </p:pic>
      <p:sp>
        <p:nvSpPr>
          <p:cNvPr id="7" name="Title 1"/>
          <p:cNvSpPr txBox="1">
            <a:spLocks/>
          </p:cNvSpPr>
          <p:nvPr/>
        </p:nvSpPr>
        <p:spPr>
          <a:xfrm>
            <a:off x="395560" y="469900"/>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err="1" smtClean="0"/>
              <a:t>ProseVis</a:t>
            </a:r>
            <a:r>
              <a:rPr lang="en-US" dirty="0" smtClean="0"/>
              <a:t> : Parts of Speech</a:t>
            </a:r>
            <a:endParaRPr lang="en-US" dirty="0"/>
          </a:p>
        </p:txBody>
      </p:sp>
      <p:sp>
        <p:nvSpPr>
          <p:cNvPr id="8" name="TextBox 7"/>
          <p:cNvSpPr txBox="1"/>
          <p:nvPr/>
        </p:nvSpPr>
        <p:spPr>
          <a:xfrm>
            <a:off x="1320800" y="6274832"/>
            <a:ext cx="6250629" cy="461665"/>
          </a:xfrm>
          <a:prstGeom prst="rect">
            <a:avLst/>
          </a:prstGeom>
          <a:noFill/>
        </p:spPr>
        <p:txBody>
          <a:bodyPr wrap="none" rtlCol="0">
            <a:spAutoFit/>
          </a:bodyPr>
          <a:lstStyle/>
          <a:p>
            <a:r>
              <a:rPr lang="en-US" sz="2400" dirty="0" smtClean="0"/>
              <a:t>http://</a:t>
            </a:r>
            <a:r>
              <a:rPr lang="en-US" sz="2400" dirty="0" err="1" smtClean="0"/>
              <a:t>tclement.ischool.utexas.edu</a:t>
            </a:r>
            <a:r>
              <a:rPr lang="en-US" sz="2400" dirty="0" smtClean="0"/>
              <a:t>/</a:t>
            </a:r>
            <a:r>
              <a:rPr lang="en-US" sz="2400" dirty="0" err="1" smtClean="0"/>
              <a:t>ProseVis</a:t>
            </a:r>
            <a:endParaRPr lang="en-US" sz="2400" dirty="0"/>
          </a:p>
        </p:txBody>
      </p:sp>
    </p:spTree>
    <p:extLst>
      <p:ext uri="{BB962C8B-B14F-4D97-AF65-F5344CB8AC3E}">
        <p14:creationId xmlns:p14="http://schemas.microsoft.com/office/powerpoint/2010/main" val="3519585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60" y="469900"/>
            <a:ext cx="8229600" cy="1066800"/>
          </a:xfrm>
        </p:spPr>
        <p:txBody>
          <a:bodyPr/>
          <a:lstStyle/>
          <a:p>
            <a:r>
              <a:rPr lang="en-US" dirty="0" err="1" smtClean="0"/>
              <a:t>ProseVis</a:t>
            </a:r>
            <a:r>
              <a:rPr lang="en-US" dirty="0" smtClean="0"/>
              <a:t> : full sound</a:t>
            </a:r>
            <a:endParaRPr lang="en-US" dirty="0"/>
          </a:p>
        </p:txBody>
      </p:sp>
      <p:sp>
        <p:nvSpPr>
          <p:cNvPr id="5" name="TextBox 4"/>
          <p:cNvSpPr txBox="1"/>
          <p:nvPr/>
        </p:nvSpPr>
        <p:spPr>
          <a:xfrm>
            <a:off x="1048887" y="6184900"/>
            <a:ext cx="1162773" cy="369332"/>
          </a:xfrm>
          <a:prstGeom prst="rect">
            <a:avLst/>
          </a:prstGeom>
          <a:noFill/>
        </p:spPr>
        <p:txBody>
          <a:bodyPr wrap="none" rtlCol="0">
            <a:spAutoFit/>
          </a:bodyPr>
          <a:lstStyle/>
          <a:p>
            <a:r>
              <a:rPr lang="en-US" dirty="0" smtClean="0"/>
              <a:t>“Matisse”</a:t>
            </a:r>
            <a:endParaRPr lang="en-US" dirty="0"/>
          </a:p>
        </p:txBody>
      </p:sp>
      <p:sp>
        <p:nvSpPr>
          <p:cNvPr id="8" name="TextBox 7"/>
          <p:cNvSpPr txBox="1"/>
          <p:nvPr/>
        </p:nvSpPr>
        <p:spPr>
          <a:xfrm>
            <a:off x="4648410" y="6228049"/>
            <a:ext cx="1127495" cy="369332"/>
          </a:xfrm>
          <a:prstGeom prst="rect">
            <a:avLst/>
          </a:prstGeom>
          <a:noFill/>
        </p:spPr>
        <p:txBody>
          <a:bodyPr wrap="none" rtlCol="0">
            <a:spAutoFit/>
          </a:bodyPr>
          <a:lstStyle/>
          <a:p>
            <a:r>
              <a:rPr lang="en-US" dirty="0" smtClean="0"/>
              <a:t>“Picasso”</a:t>
            </a:r>
            <a:endParaRPr lang="en-US" dirty="0"/>
          </a:p>
        </p:txBody>
      </p:sp>
      <p:pic>
        <p:nvPicPr>
          <p:cNvPr id="9" name="Picture 8" descr="Screen Shot 2012-04-04 at 2.40.59 PM.png"/>
          <p:cNvPicPr>
            <a:picLocks noChangeAspect="1"/>
          </p:cNvPicPr>
          <p:nvPr/>
        </p:nvPicPr>
        <p:blipFill rotWithShape="1">
          <a:blip r:embed="rId2">
            <a:extLst>
              <a:ext uri="{28A0092B-C50C-407E-A947-70E740481C1C}">
                <a14:useLocalDpi xmlns:a14="http://schemas.microsoft.com/office/drawing/2010/main" val="0"/>
              </a:ext>
            </a:extLst>
          </a:blip>
          <a:srcRect l="15523" t="6413" r="16977" b="33570"/>
          <a:stretch/>
        </p:blipFill>
        <p:spPr>
          <a:xfrm>
            <a:off x="180473" y="1219200"/>
            <a:ext cx="8935873" cy="4965700"/>
          </a:xfrm>
          <a:prstGeom prst="rect">
            <a:avLst/>
          </a:prstGeom>
        </p:spPr>
      </p:pic>
    </p:spTree>
    <p:extLst>
      <p:ext uri="{BB962C8B-B14F-4D97-AF65-F5344CB8AC3E}">
        <p14:creationId xmlns:p14="http://schemas.microsoft.com/office/powerpoint/2010/main" val="1779337571"/>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60" y="469900"/>
            <a:ext cx="8229600" cy="1066800"/>
          </a:xfrm>
        </p:spPr>
        <p:txBody>
          <a:bodyPr/>
          <a:lstStyle/>
          <a:p>
            <a:r>
              <a:rPr lang="en-US" dirty="0" err="1" smtClean="0"/>
              <a:t>ProseVis</a:t>
            </a:r>
            <a:r>
              <a:rPr lang="en-US" dirty="0" smtClean="0"/>
              <a:t> : beginning sound</a:t>
            </a:r>
            <a:endParaRPr lang="en-US" dirty="0"/>
          </a:p>
        </p:txBody>
      </p:sp>
      <p:sp>
        <p:nvSpPr>
          <p:cNvPr id="5" name="TextBox 4"/>
          <p:cNvSpPr txBox="1"/>
          <p:nvPr/>
        </p:nvSpPr>
        <p:spPr>
          <a:xfrm>
            <a:off x="1048887" y="6184900"/>
            <a:ext cx="1162773" cy="369332"/>
          </a:xfrm>
          <a:prstGeom prst="rect">
            <a:avLst/>
          </a:prstGeom>
          <a:noFill/>
        </p:spPr>
        <p:txBody>
          <a:bodyPr wrap="none" rtlCol="0">
            <a:spAutoFit/>
          </a:bodyPr>
          <a:lstStyle/>
          <a:p>
            <a:r>
              <a:rPr lang="en-US" dirty="0" smtClean="0"/>
              <a:t>“Matisse”</a:t>
            </a:r>
            <a:endParaRPr lang="en-US" dirty="0"/>
          </a:p>
        </p:txBody>
      </p:sp>
      <p:sp>
        <p:nvSpPr>
          <p:cNvPr id="8" name="TextBox 7"/>
          <p:cNvSpPr txBox="1"/>
          <p:nvPr/>
        </p:nvSpPr>
        <p:spPr>
          <a:xfrm>
            <a:off x="4648410" y="6228049"/>
            <a:ext cx="1127495" cy="369332"/>
          </a:xfrm>
          <a:prstGeom prst="rect">
            <a:avLst/>
          </a:prstGeom>
          <a:noFill/>
        </p:spPr>
        <p:txBody>
          <a:bodyPr wrap="none" rtlCol="0">
            <a:spAutoFit/>
          </a:bodyPr>
          <a:lstStyle/>
          <a:p>
            <a:r>
              <a:rPr lang="en-US" dirty="0" smtClean="0"/>
              <a:t>“Picasso”</a:t>
            </a:r>
            <a:endParaRPr lang="en-US" dirty="0"/>
          </a:p>
        </p:txBody>
      </p:sp>
      <p:pic>
        <p:nvPicPr>
          <p:cNvPr id="3" name="Picture 2" descr="Screen Shot 2012-04-04 at 2.50.49 PM.png"/>
          <p:cNvPicPr>
            <a:picLocks noChangeAspect="1"/>
          </p:cNvPicPr>
          <p:nvPr/>
        </p:nvPicPr>
        <p:blipFill rotWithShape="1">
          <a:blip r:embed="rId2">
            <a:extLst>
              <a:ext uri="{28A0092B-C50C-407E-A947-70E740481C1C}">
                <a14:useLocalDpi xmlns:a14="http://schemas.microsoft.com/office/drawing/2010/main" val="0"/>
              </a:ext>
            </a:extLst>
          </a:blip>
          <a:srcRect l="14861" t="5778" r="11806" b="31555"/>
          <a:stretch/>
        </p:blipFill>
        <p:spPr>
          <a:xfrm>
            <a:off x="257422" y="1384299"/>
            <a:ext cx="8781975" cy="4690373"/>
          </a:xfrm>
          <a:prstGeom prst="rect">
            <a:avLst/>
          </a:prstGeom>
        </p:spPr>
      </p:pic>
    </p:spTree>
    <p:extLst>
      <p:ext uri="{BB962C8B-B14F-4D97-AF65-F5344CB8AC3E}">
        <p14:creationId xmlns:p14="http://schemas.microsoft.com/office/powerpoint/2010/main" val="377104224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60" y="469900"/>
            <a:ext cx="8229600" cy="1066800"/>
          </a:xfrm>
        </p:spPr>
        <p:txBody>
          <a:bodyPr/>
          <a:lstStyle/>
          <a:p>
            <a:r>
              <a:rPr lang="en-US" dirty="0" err="1" smtClean="0"/>
              <a:t>ProseVis</a:t>
            </a:r>
            <a:r>
              <a:rPr lang="en-US" dirty="0" smtClean="0"/>
              <a:t> : vowel sound</a:t>
            </a:r>
            <a:endParaRPr lang="en-US" dirty="0"/>
          </a:p>
        </p:txBody>
      </p:sp>
      <p:sp>
        <p:nvSpPr>
          <p:cNvPr id="5" name="TextBox 4"/>
          <p:cNvSpPr txBox="1"/>
          <p:nvPr/>
        </p:nvSpPr>
        <p:spPr>
          <a:xfrm>
            <a:off x="1048887" y="6184900"/>
            <a:ext cx="1162773" cy="369332"/>
          </a:xfrm>
          <a:prstGeom prst="rect">
            <a:avLst/>
          </a:prstGeom>
          <a:noFill/>
        </p:spPr>
        <p:txBody>
          <a:bodyPr wrap="none" rtlCol="0">
            <a:spAutoFit/>
          </a:bodyPr>
          <a:lstStyle/>
          <a:p>
            <a:r>
              <a:rPr lang="en-US" dirty="0" smtClean="0"/>
              <a:t>“Matisse”</a:t>
            </a:r>
            <a:endParaRPr lang="en-US" dirty="0"/>
          </a:p>
        </p:txBody>
      </p:sp>
      <p:sp>
        <p:nvSpPr>
          <p:cNvPr id="8" name="TextBox 7"/>
          <p:cNvSpPr txBox="1"/>
          <p:nvPr/>
        </p:nvSpPr>
        <p:spPr>
          <a:xfrm>
            <a:off x="4648410" y="6228049"/>
            <a:ext cx="1127495" cy="369332"/>
          </a:xfrm>
          <a:prstGeom prst="rect">
            <a:avLst/>
          </a:prstGeom>
          <a:noFill/>
        </p:spPr>
        <p:txBody>
          <a:bodyPr wrap="none" rtlCol="0">
            <a:spAutoFit/>
          </a:bodyPr>
          <a:lstStyle/>
          <a:p>
            <a:r>
              <a:rPr lang="en-US" dirty="0" smtClean="0"/>
              <a:t>“Picasso”</a:t>
            </a:r>
            <a:endParaRPr lang="en-US" dirty="0"/>
          </a:p>
        </p:txBody>
      </p:sp>
      <p:pic>
        <p:nvPicPr>
          <p:cNvPr id="3" name="Picture 2" descr="Screen Shot 2012-04-04 at 2.50.56 PM.png"/>
          <p:cNvPicPr>
            <a:picLocks noChangeAspect="1"/>
          </p:cNvPicPr>
          <p:nvPr/>
        </p:nvPicPr>
        <p:blipFill rotWithShape="1">
          <a:blip r:embed="rId2">
            <a:extLst>
              <a:ext uri="{28A0092B-C50C-407E-A947-70E740481C1C}">
                <a14:useLocalDpi xmlns:a14="http://schemas.microsoft.com/office/drawing/2010/main" val="0"/>
              </a:ext>
            </a:extLst>
          </a:blip>
          <a:srcRect l="14584" t="6223" r="12083" b="31111"/>
          <a:stretch/>
        </p:blipFill>
        <p:spPr>
          <a:xfrm>
            <a:off x="395560" y="1651000"/>
            <a:ext cx="8251217" cy="4406900"/>
          </a:xfrm>
          <a:prstGeom prst="rect">
            <a:avLst/>
          </a:prstGeom>
        </p:spPr>
      </p:pic>
    </p:spTree>
    <p:extLst>
      <p:ext uri="{BB962C8B-B14F-4D97-AF65-F5344CB8AC3E}">
        <p14:creationId xmlns:p14="http://schemas.microsoft.com/office/powerpoint/2010/main" val="282489584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60" y="469900"/>
            <a:ext cx="8229600" cy="1066800"/>
          </a:xfrm>
        </p:spPr>
        <p:txBody>
          <a:bodyPr/>
          <a:lstStyle/>
          <a:p>
            <a:r>
              <a:rPr lang="en-US" dirty="0" err="1" smtClean="0"/>
              <a:t>ProseVis</a:t>
            </a:r>
            <a:r>
              <a:rPr lang="en-US" dirty="0" smtClean="0"/>
              <a:t> : end sound</a:t>
            </a:r>
            <a:endParaRPr lang="en-US" dirty="0"/>
          </a:p>
        </p:txBody>
      </p:sp>
      <p:sp>
        <p:nvSpPr>
          <p:cNvPr id="5" name="TextBox 4"/>
          <p:cNvSpPr txBox="1"/>
          <p:nvPr/>
        </p:nvSpPr>
        <p:spPr>
          <a:xfrm>
            <a:off x="1048887" y="6184900"/>
            <a:ext cx="1162773" cy="369332"/>
          </a:xfrm>
          <a:prstGeom prst="rect">
            <a:avLst/>
          </a:prstGeom>
          <a:noFill/>
        </p:spPr>
        <p:txBody>
          <a:bodyPr wrap="none" rtlCol="0">
            <a:spAutoFit/>
          </a:bodyPr>
          <a:lstStyle/>
          <a:p>
            <a:r>
              <a:rPr lang="en-US" dirty="0" smtClean="0"/>
              <a:t>“Matisse”</a:t>
            </a:r>
            <a:endParaRPr lang="en-US" dirty="0"/>
          </a:p>
        </p:txBody>
      </p:sp>
      <p:sp>
        <p:nvSpPr>
          <p:cNvPr id="8" name="TextBox 7"/>
          <p:cNvSpPr txBox="1"/>
          <p:nvPr/>
        </p:nvSpPr>
        <p:spPr>
          <a:xfrm>
            <a:off x="4648410" y="6228049"/>
            <a:ext cx="1127495" cy="369332"/>
          </a:xfrm>
          <a:prstGeom prst="rect">
            <a:avLst/>
          </a:prstGeom>
          <a:noFill/>
        </p:spPr>
        <p:txBody>
          <a:bodyPr wrap="none" rtlCol="0">
            <a:spAutoFit/>
          </a:bodyPr>
          <a:lstStyle/>
          <a:p>
            <a:r>
              <a:rPr lang="en-US" dirty="0" smtClean="0"/>
              <a:t>“Picasso”</a:t>
            </a:r>
            <a:endParaRPr lang="en-US" dirty="0"/>
          </a:p>
        </p:txBody>
      </p:sp>
      <p:pic>
        <p:nvPicPr>
          <p:cNvPr id="3" name="Picture 2" descr="Screen Shot 2012-04-04 at 2.51.01 PM.png"/>
          <p:cNvPicPr>
            <a:picLocks noChangeAspect="1"/>
          </p:cNvPicPr>
          <p:nvPr/>
        </p:nvPicPr>
        <p:blipFill rotWithShape="1">
          <a:blip r:embed="rId2">
            <a:extLst>
              <a:ext uri="{28A0092B-C50C-407E-A947-70E740481C1C}">
                <a14:useLocalDpi xmlns:a14="http://schemas.microsoft.com/office/drawing/2010/main" val="0"/>
              </a:ext>
            </a:extLst>
          </a:blip>
          <a:srcRect l="14860" t="5555" r="12084" b="31556"/>
          <a:stretch/>
        </p:blipFill>
        <p:spPr>
          <a:xfrm>
            <a:off x="395560" y="1536700"/>
            <a:ext cx="8426966" cy="4533900"/>
          </a:xfrm>
          <a:prstGeom prst="rect">
            <a:avLst/>
          </a:prstGeom>
        </p:spPr>
      </p:pic>
    </p:spTree>
    <p:extLst>
      <p:ext uri="{BB962C8B-B14F-4D97-AF65-F5344CB8AC3E}">
        <p14:creationId xmlns:p14="http://schemas.microsoft.com/office/powerpoint/2010/main" val="396926947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00"/>
            <a:ext cx="8229600" cy="1066800"/>
          </a:xfrm>
        </p:spPr>
        <p:txBody>
          <a:bodyPr/>
          <a:lstStyle/>
          <a:p>
            <a:r>
              <a:rPr lang="en-US" dirty="0" err="1" smtClean="0"/>
              <a:t>ProseVis</a:t>
            </a:r>
            <a:r>
              <a:rPr lang="en-US" dirty="0" smtClean="0"/>
              <a:t>: So?</a:t>
            </a:r>
            <a:endParaRPr lang="en-US" dirty="0"/>
          </a:p>
        </p:txBody>
      </p:sp>
      <p:pic>
        <p:nvPicPr>
          <p:cNvPr id="7" name="Content Placeholder 6" descr="Screen Shot 2011-09-23 at 8.15.24 PM.png"/>
          <p:cNvPicPr>
            <a:picLocks noGrp="1" noChangeAspect="1"/>
          </p:cNvPicPr>
          <p:nvPr>
            <p:ph idx="1"/>
          </p:nvPr>
        </p:nvPicPr>
        <p:blipFill>
          <a:blip r:embed="rId3">
            <a:extLst>
              <a:ext uri="{28A0092B-C50C-407E-A947-70E740481C1C}">
                <a14:useLocalDpi xmlns:a14="http://schemas.microsoft.com/office/drawing/2010/main" val="0"/>
              </a:ext>
            </a:extLst>
          </a:blip>
          <a:srcRect t="7963" b="7963"/>
          <a:stretch>
            <a:fillRect/>
          </a:stretch>
        </p:blipFill>
        <p:spPr>
          <a:xfrm>
            <a:off x="457200" y="1155700"/>
            <a:ext cx="8229600" cy="4325112"/>
          </a:xfrm>
        </p:spPr>
      </p:pic>
      <p:sp>
        <p:nvSpPr>
          <p:cNvPr id="3" name="Oval 2"/>
          <p:cNvSpPr/>
          <p:nvPr/>
        </p:nvSpPr>
        <p:spPr>
          <a:xfrm>
            <a:off x="3544248" y="1489017"/>
            <a:ext cx="947810" cy="3412411"/>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273934" y="1196917"/>
            <a:ext cx="2723266" cy="3146014"/>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048887" y="5296146"/>
            <a:ext cx="1162773" cy="369332"/>
          </a:xfrm>
          <a:prstGeom prst="rect">
            <a:avLst/>
          </a:prstGeom>
          <a:noFill/>
        </p:spPr>
        <p:txBody>
          <a:bodyPr wrap="none" rtlCol="0">
            <a:spAutoFit/>
          </a:bodyPr>
          <a:lstStyle/>
          <a:p>
            <a:r>
              <a:rPr lang="en-US" dirty="0" smtClean="0"/>
              <a:t>“Matisse”</a:t>
            </a:r>
            <a:endParaRPr lang="en-US" dirty="0"/>
          </a:p>
        </p:txBody>
      </p:sp>
      <p:sp>
        <p:nvSpPr>
          <p:cNvPr id="8" name="TextBox 7"/>
          <p:cNvSpPr txBox="1"/>
          <p:nvPr/>
        </p:nvSpPr>
        <p:spPr>
          <a:xfrm>
            <a:off x="4648410" y="5347192"/>
            <a:ext cx="1127495" cy="369332"/>
          </a:xfrm>
          <a:prstGeom prst="rect">
            <a:avLst/>
          </a:prstGeom>
          <a:noFill/>
        </p:spPr>
        <p:txBody>
          <a:bodyPr wrap="none" rtlCol="0">
            <a:spAutoFit/>
          </a:bodyPr>
          <a:lstStyle/>
          <a:p>
            <a:r>
              <a:rPr lang="en-US" dirty="0" smtClean="0"/>
              <a:t>“Picasso”</a:t>
            </a:r>
            <a:endParaRPr lang="en-US" dirty="0"/>
          </a:p>
        </p:txBody>
      </p:sp>
      <p:sp>
        <p:nvSpPr>
          <p:cNvPr id="6" name="TextBox 5"/>
          <p:cNvSpPr txBox="1"/>
          <p:nvPr/>
        </p:nvSpPr>
        <p:spPr>
          <a:xfrm>
            <a:off x="88900" y="5717556"/>
            <a:ext cx="7923300" cy="923330"/>
          </a:xfrm>
          <a:prstGeom prst="rect">
            <a:avLst/>
          </a:prstGeom>
          <a:noFill/>
        </p:spPr>
        <p:txBody>
          <a:bodyPr wrap="none" rtlCol="0">
            <a:spAutoFit/>
          </a:bodyPr>
          <a:lstStyle/>
          <a:p>
            <a:r>
              <a:rPr lang="en-US" dirty="0"/>
              <a:t>From </a:t>
            </a:r>
            <a:r>
              <a:rPr lang="en-US" dirty="0">
                <a:solidFill>
                  <a:srgbClr val="FF0000"/>
                </a:solidFill>
              </a:rPr>
              <a:t>Matisse</a:t>
            </a:r>
            <a:r>
              <a:rPr lang="en-US" dirty="0"/>
              <a:t>: </a:t>
            </a:r>
            <a:r>
              <a:rPr lang="en-US" dirty="0" smtClean="0"/>
              <a:t>“Some </a:t>
            </a:r>
            <a:r>
              <a:rPr lang="en-US" dirty="0"/>
              <a:t>certainly were wanting to be needing to be doing what </a:t>
            </a:r>
            <a:r>
              <a:rPr lang="en-US" dirty="0" smtClean="0"/>
              <a:t/>
            </a:r>
            <a:br>
              <a:rPr lang="en-US" dirty="0" smtClean="0"/>
            </a:br>
            <a:r>
              <a:rPr lang="en-US" dirty="0" smtClean="0"/>
              <a:t>he </a:t>
            </a:r>
            <a:r>
              <a:rPr lang="en-US" dirty="0"/>
              <a:t>was doing, that is clearly expressing </a:t>
            </a:r>
            <a:r>
              <a:rPr lang="en-US" dirty="0" smtClean="0"/>
              <a:t>something . . .”</a:t>
            </a:r>
          </a:p>
          <a:p>
            <a:r>
              <a:rPr lang="en-US" dirty="0" smtClean="0"/>
              <a:t>From </a:t>
            </a:r>
            <a:r>
              <a:rPr lang="en-US" dirty="0" smtClean="0">
                <a:solidFill>
                  <a:srgbClr val="FF0000"/>
                </a:solidFill>
              </a:rPr>
              <a:t>Picasso</a:t>
            </a:r>
            <a:r>
              <a:rPr lang="en-US" dirty="0" smtClean="0"/>
              <a:t>: “This one was one . . .”</a:t>
            </a:r>
            <a:endParaRPr lang="en-US" dirty="0"/>
          </a:p>
        </p:txBody>
      </p:sp>
      <p:sp>
        <p:nvSpPr>
          <p:cNvPr id="9" name="Oval 8"/>
          <p:cNvSpPr/>
          <p:nvPr/>
        </p:nvSpPr>
        <p:spPr>
          <a:xfrm>
            <a:off x="273934" y="4216401"/>
            <a:ext cx="869066" cy="885414"/>
          </a:xfrm>
          <a:prstGeom prst="ellipse">
            <a:avLst/>
          </a:prstGeom>
          <a:noFill/>
          <a:ln w="508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829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55700"/>
            <a:ext cx="8229600" cy="5418836"/>
          </a:xfrm>
        </p:spPr>
        <p:txBody>
          <a:bodyPr>
            <a:normAutofit fontScale="92500" lnSpcReduction="10000"/>
          </a:bodyPr>
          <a:lstStyle/>
          <a:p>
            <a:r>
              <a:rPr lang="en-US" i="1" dirty="0" smtClean="0">
                <a:solidFill>
                  <a:srgbClr val="008000"/>
                </a:solidFill>
              </a:rPr>
              <a:t>Matisse Portrait</a:t>
            </a:r>
            <a:r>
              <a:rPr lang="en-US" dirty="0" smtClean="0"/>
              <a:t>: Any </a:t>
            </a:r>
            <a:r>
              <a:rPr lang="en-US" dirty="0"/>
              <a:t>one could come to be certain of this thing. Every one would come to be certain of this thing. This </a:t>
            </a:r>
            <a:r>
              <a:rPr lang="en-US" i="1" dirty="0">
                <a:solidFill>
                  <a:srgbClr val="FF0000"/>
                </a:solidFill>
              </a:rPr>
              <a:t>one </a:t>
            </a:r>
            <a:r>
              <a:rPr lang="en-US" i="1" dirty="0" smtClean="0">
                <a:solidFill>
                  <a:srgbClr val="FF0000"/>
                </a:solidFill>
              </a:rPr>
              <a:t>was </a:t>
            </a:r>
            <a:r>
              <a:rPr lang="en-US" i="1" dirty="0">
                <a:solidFill>
                  <a:srgbClr val="FF0000"/>
                </a:solidFill>
              </a:rPr>
              <a:t>one</a:t>
            </a:r>
            <a:r>
              <a:rPr lang="en-US" dirty="0"/>
              <a:t>, some were quite certain, one greatly expressing something </a:t>
            </a:r>
            <a:r>
              <a:rPr lang="en-US" dirty="0" smtClean="0"/>
              <a:t>being struggling</a:t>
            </a:r>
            <a:r>
              <a:rPr lang="en-US" dirty="0"/>
              <a:t>. This </a:t>
            </a:r>
            <a:r>
              <a:rPr lang="en-US" i="1" dirty="0">
                <a:solidFill>
                  <a:srgbClr val="FF0000"/>
                </a:solidFill>
              </a:rPr>
              <a:t>one was one</a:t>
            </a:r>
            <a:r>
              <a:rPr lang="en-US" dirty="0"/>
              <a:t>, some were quite certain, one not greatly </a:t>
            </a:r>
            <a:r>
              <a:rPr lang="en-US" dirty="0" smtClean="0"/>
              <a:t>expressing </a:t>
            </a:r>
            <a:r>
              <a:rPr lang="en-US" dirty="0"/>
              <a:t>something being struggling. </a:t>
            </a:r>
            <a:endParaRPr lang="en-US" dirty="0" smtClean="0"/>
          </a:p>
          <a:p>
            <a:r>
              <a:rPr lang="en-US" i="1" dirty="0" smtClean="0">
                <a:solidFill>
                  <a:srgbClr val="008000"/>
                </a:solidFill>
              </a:rPr>
              <a:t>Picasso</a:t>
            </a:r>
            <a:r>
              <a:rPr lang="en-US" dirty="0" smtClean="0"/>
              <a:t>: They </a:t>
            </a:r>
            <a:r>
              <a:rPr lang="en-US" dirty="0"/>
              <a:t>were always following him. Some </a:t>
            </a:r>
            <a:r>
              <a:rPr lang="en-US" i="1" dirty="0">
                <a:solidFill>
                  <a:srgbClr val="FF0000"/>
                </a:solidFill>
              </a:rPr>
              <a:t>were </a:t>
            </a:r>
            <a:r>
              <a:rPr lang="en-US" i="1" dirty="0" smtClean="0">
                <a:solidFill>
                  <a:srgbClr val="FF0000"/>
                </a:solidFill>
              </a:rPr>
              <a:t>certainly </a:t>
            </a:r>
            <a:r>
              <a:rPr lang="en-US" i="1" dirty="0">
                <a:solidFill>
                  <a:srgbClr val="FF0000"/>
                </a:solidFill>
              </a:rPr>
              <a:t>following him</a:t>
            </a:r>
            <a:r>
              <a:rPr lang="en-US" dirty="0"/>
              <a:t>. He was one who was working. He was </a:t>
            </a:r>
            <a:r>
              <a:rPr lang="en-US" dirty="0" smtClean="0"/>
              <a:t>one </a:t>
            </a:r>
            <a:r>
              <a:rPr lang="en-US" dirty="0"/>
              <a:t>having something coming out of him something having meaning. He </a:t>
            </a:r>
            <a:r>
              <a:rPr lang="en-US" i="1" dirty="0" smtClean="0">
                <a:solidFill>
                  <a:srgbClr val="FF0000"/>
                </a:solidFill>
              </a:rPr>
              <a:t>was </a:t>
            </a:r>
            <a:r>
              <a:rPr lang="en-US" i="1" dirty="0">
                <a:solidFill>
                  <a:srgbClr val="FF0000"/>
                </a:solidFill>
              </a:rPr>
              <a:t>not ever completely working</a:t>
            </a:r>
            <a:r>
              <a:rPr lang="en-US" dirty="0"/>
              <a:t>. </a:t>
            </a:r>
          </a:p>
        </p:txBody>
      </p:sp>
    </p:spTree>
    <p:extLst>
      <p:ext uri="{BB962C8B-B14F-4D97-AF65-F5344CB8AC3E}">
        <p14:creationId xmlns:p14="http://schemas.microsoft.com/office/powerpoint/2010/main" val="222649771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2-05-30 at 3.57.1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96" r="4475" b="196"/>
          <a:stretch/>
        </p:blipFill>
        <p:spPr>
          <a:xfrm>
            <a:off x="457200" y="1817624"/>
            <a:ext cx="7861300" cy="4325112"/>
          </a:xfrm>
        </p:spPr>
      </p:pic>
      <p:sp>
        <p:nvSpPr>
          <p:cNvPr id="5" name="TextBox 4"/>
          <p:cNvSpPr txBox="1"/>
          <p:nvPr/>
        </p:nvSpPr>
        <p:spPr>
          <a:xfrm>
            <a:off x="190500" y="6274832"/>
            <a:ext cx="7379920" cy="369332"/>
          </a:xfrm>
          <a:prstGeom prst="rect">
            <a:avLst/>
          </a:prstGeom>
          <a:noFill/>
        </p:spPr>
        <p:txBody>
          <a:bodyPr wrap="none" rtlCol="0">
            <a:spAutoFit/>
          </a:bodyPr>
          <a:lstStyle/>
          <a:p>
            <a:r>
              <a:rPr lang="en-US" dirty="0" smtClean="0"/>
              <a:t>“If I Told Him,” “Matisse,” “Picasso,” and </a:t>
            </a:r>
            <a:r>
              <a:rPr lang="en-US" i="1" dirty="0" smtClean="0"/>
              <a:t>Three Lives</a:t>
            </a:r>
            <a:r>
              <a:rPr lang="en-US" dirty="0" smtClean="0"/>
              <a:t>, POS by sentence </a:t>
            </a:r>
            <a:endParaRPr lang="en-US" dirty="0"/>
          </a:p>
        </p:txBody>
      </p:sp>
      <p:sp>
        <p:nvSpPr>
          <p:cNvPr id="6" name="Title 1"/>
          <p:cNvSpPr txBox="1">
            <a:spLocks/>
          </p:cNvSpPr>
          <p:nvPr/>
        </p:nvSpPr>
        <p:spPr>
          <a:xfrm>
            <a:off x="284343" y="724938"/>
            <a:ext cx="8229600" cy="1066800"/>
          </a:xfrm>
          <a:prstGeom prst="rect">
            <a:avLst/>
          </a:prstGeom>
        </p:spPr>
        <p:txBody>
          <a:bodyPr vert="horz" anchor="ctr">
            <a:normAutofit/>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en-US" dirty="0" smtClean="0"/>
              <a:t>So? Parts of Speech		</a:t>
            </a:r>
            <a:endParaRPr lang="en-US" dirty="0"/>
          </a:p>
        </p:txBody>
      </p:sp>
    </p:spTree>
    <p:extLst>
      <p:ext uri="{BB962C8B-B14F-4D97-AF65-F5344CB8AC3E}">
        <p14:creationId xmlns:p14="http://schemas.microsoft.com/office/powerpoint/2010/main" val="4564491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utoShape 2"/>
          <p:cNvSpPr>
            <a:spLocks noGrp="1" noChangeArrowheads="1"/>
          </p:cNvSpPr>
          <p:nvPr>
            <p:ph type="title"/>
          </p:nvPr>
        </p:nvSpPr>
        <p:spPr>
          <a:xfrm>
            <a:off x="770400" y="417644"/>
            <a:ext cx="7925760" cy="1144920"/>
          </a:xfrm>
        </p:spPr>
        <p:txBody>
          <a:bodyPr lIns="81606" tIns="42435" rIns="81606" bIns="42435" anchor="ctr"/>
          <a:lstStyle/>
          <a:p>
            <a:pPr>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pPr>
            <a:r>
              <a:rPr lang="en-GB" sz="3300" dirty="0" smtClean="0"/>
              <a:t>Algorithmic criticism: </a:t>
            </a:r>
            <a:r>
              <a:rPr lang="en-GB" sz="3300" dirty="0"/>
              <a:t>word frequencies</a:t>
            </a:r>
            <a:r>
              <a:rPr lang="en-GB" sz="3300" dirty="0">
                <a:solidFill>
                  <a:schemeClr val="bg1"/>
                </a:solidFill>
              </a:rPr>
              <a:t>– Text Arc</a:t>
            </a:r>
          </a:p>
        </p:txBody>
      </p:sp>
      <p:sp>
        <p:nvSpPr>
          <p:cNvPr id="21507" name="Text Box 3"/>
          <p:cNvSpPr txBox="1">
            <a:spLocks noChangeArrowheads="1"/>
          </p:cNvSpPr>
          <p:nvPr/>
        </p:nvSpPr>
        <p:spPr bwMode="auto">
          <a:xfrm>
            <a:off x="181440" y="6457638"/>
            <a:ext cx="5745600" cy="236185"/>
          </a:xfrm>
          <a:prstGeom prst="rect">
            <a:avLst/>
          </a:prstGeom>
          <a:noFill/>
          <a:ln w="9525">
            <a:noFill/>
            <a:round/>
            <a:headEnd/>
            <a:tailEnd/>
          </a:ln>
        </p:spPr>
        <p:txBody>
          <a:bodyPr wrap="none" lIns="81606" tIns="40803" rIns="81606" bIns="40803">
            <a:prstTxWarp prst="textNoShape">
              <a:avLst/>
            </a:prstTxWarp>
          </a:bodyPr>
          <a:lstStyle/>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Lst>
            </a:pPr>
            <a:endParaRPr lang="en-US" sz="1100">
              <a:ea typeface="Lucida Sans Unicode" charset="0"/>
              <a:cs typeface="Lucida Sans Unicode" charset="0"/>
            </a:endParaRPr>
          </a:p>
        </p:txBody>
      </p:sp>
      <p:pic>
        <p:nvPicPr>
          <p:cNvPr id="12" name="Picture 11" descr="figure1.png"/>
          <p:cNvPicPr>
            <a:picLocks noChangeAspect="1"/>
          </p:cNvPicPr>
          <p:nvPr/>
        </p:nvPicPr>
        <p:blipFill>
          <a:blip r:embed="rId3"/>
          <a:stretch>
            <a:fillRect/>
          </a:stretch>
        </p:blipFill>
        <p:spPr>
          <a:xfrm>
            <a:off x="165600" y="1078673"/>
            <a:ext cx="8812800" cy="5391926"/>
          </a:xfrm>
          <a:prstGeom prst="rect">
            <a:avLst/>
          </a:prstGeom>
        </p:spPr>
      </p:pic>
      <p:sp>
        <p:nvSpPr>
          <p:cNvPr id="5" name="Oval 5"/>
          <p:cNvSpPr>
            <a:spLocks noChangeArrowheads="1"/>
          </p:cNvSpPr>
          <p:nvPr/>
        </p:nvSpPr>
        <p:spPr bwMode="auto">
          <a:xfrm>
            <a:off x="2014560" y="5570505"/>
            <a:ext cx="1175039" cy="1176603"/>
          </a:xfrm>
          <a:prstGeom prst="ellipse">
            <a:avLst/>
          </a:prstGeom>
          <a:noFill/>
          <a:ln w="31750">
            <a:solidFill>
              <a:srgbClr val="FF0000"/>
            </a:solidFill>
            <a:round/>
            <a:headEnd/>
            <a:tailEnd/>
          </a:ln>
        </p:spPr>
        <p:txBody>
          <a:bodyPr wrap="none" lIns="0" tIns="0" rIns="0" bIns="0" anchor="ctr">
            <a:prstTxWarp prst="textNoShape">
              <a:avLst/>
            </a:prstTxWarp>
          </a:bodyPr>
          <a:lstStyle/>
          <a:p>
            <a:endParaRPr lang="en-US"/>
          </a:p>
        </p:txBody>
      </p:sp>
      <p:sp>
        <p:nvSpPr>
          <p:cNvPr id="6" name="Oval 5"/>
          <p:cNvSpPr>
            <a:spLocks noChangeArrowheads="1"/>
          </p:cNvSpPr>
          <p:nvPr/>
        </p:nvSpPr>
        <p:spPr bwMode="auto">
          <a:xfrm>
            <a:off x="5954401" y="5570505"/>
            <a:ext cx="1175039" cy="1176603"/>
          </a:xfrm>
          <a:prstGeom prst="ellipse">
            <a:avLst/>
          </a:prstGeom>
          <a:noFill/>
          <a:ln w="31750">
            <a:solidFill>
              <a:srgbClr val="FF0000"/>
            </a:solidFill>
            <a:round/>
            <a:headEnd/>
            <a:tailEnd/>
          </a:ln>
        </p:spPr>
        <p:txBody>
          <a:bodyPr wrap="none" lIns="0" tIns="0" rIns="0" bIns="0" anchor="ctr">
            <a:prstTxWarp prst="textNoShape">
              <a:avLst/>
            </a:prstTxWarp>
          </a:bodyPr>
          <a:lstStyle/>
          <a:p>
            <a:endParaRPr lang="en-US"/>
          </a:p>
        </p:txBody>
      </p:sp>
    </p:spTree>
    <p:extLst>
      <p:ext uri="{BB962C8B-B14F-4D97-AF65-F5344CB8AC3E}">
        <p14:creationId xmlns:p14="http://schemas.microsoft.com/office/powerpoint/2010/main" val="3159098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Modeling: So? </a:t>
            </a:r>
            <a:endParaRPr lang="en-US" dirty="0"/>
          </a:p>
        </p:txBody>
      </p:sp>
      <p:pic>
        <p:nvPicPr>
          <p:cNvPr id="4" name="Content Placeholder 3" descr="Screen Shot 2011-10-28 at 4.15.20 PM.png"/>
          <p:cNvPicPr>
            <a:picLocks noGrp="1" noChangeAspect="1"/>
          </p:cNvPicPr>
          <p:nvPr>
            <p:ph idx="1"/>
          </p:nvPr>
        </p:nvPicPr>
        <p:blipFill>
          <a:blip r:embed="rId2">
            <a:extLst>
              <a:ext uri="{28A0092B-C50C-407E-A947-70E740481C1C}">
                <a14:useLocalDpi xmlns:a14="http://schemas.microsoft.com/office/drawing/2010/main" val="0"/>
              </a:ext>
            </a:extLst>
          </a:blip>
          <a:srcRect t="-37143" b="-37143"/>
          <a:stretch>
            <a:fillRect/>
          </a:stretch>
        </p:blipFill>
        <p:spPr>
          <a:xfrm>
            <a:off x="457200" y="1625161"/>
            <a:ext cx="8229600" cy="4325112"/>
          </a:xfrm>
        </p:spPr>
      </p:pic>
      <p:sp>
        <p:nvSpPr>
          <p:cNvPr id="3" name="TextBox 2"/>
          <p:cNvSpPr txBox="1"/>
          <p:nvPr/>
        </p:nvSpPr>
        <p:spPr>
          <a:xfrm>
            <a:off x="282223" y="5710384"/>
            <a:ext cx="8508158" cy="923330"/>
          </a:xfrm>
          <a:prstGeom prst="rect">
            <a:avLst/>
          </a:prstGeom>
          <a:noFill/>
        </p:spPr>
        <p:txBody>
          <a:bodyPr wrap="none" rtlCol="0">
            <a:spAutoFit/>
          </a:bodyPr>
          <a:lstStyle/>
          <a:p>
            <a:r>
              <a:rPr lang="en-US" dirty="0">
                <a:solidFill>
                  <a:schemeClr val="accent2"/>
                </a:solidFill>
              </a:rPr>
              <a:t>Murphy, </a:t>
            </a:r>
            <a:r>
              <a:rPr lang="en-US" dirty="0" err="1">
                <a:solidFill>
                  <a:schemeClr val="accent2"/>
                </a:solidFill>
              </a:rPr>
              <a:t>Margueritte</a:t>
            </a:r>
            <a:r>
              <a:rPr lang="en-US" dirty="0">
                <a:solidFill>
                  <a:schemeClr val="accent2"/>
                </a:solidFill>
              </a:rPr>
              <a:t> S. “Familiar Strangers‘: The Household Words of Gertrude</a:t>
            </a:r>
          </a:p>
          <a:p>
            <a:r>
              <a:rPr lang="en-US" dirty="0">
                <a:solidFill>
                  <a:schemeClr val="accent2"/>
                </a:solidFill>
              </a:rPr>
              <a:t> Stein’s ’Tender Buttons.” </a:t>
            </a:r>
            <a:r>
              <a:rPr lang="en-US" i="1" dirty="0">
                <a:solidFill>
                  <a:schemeClr val="accent2"/>
                </a:solidFill>
              </a:rPr>
              <a:t>Contemporary Literature </a:t>
            </a:r>
            <a:r>
              <a:rPr lang="en-US" dirty="0">
                <a:solidFill>
                  <a:schemeClr val="accent2"/>
                </a:solidFill>
              </a:rPr>
              <a:t>32.3 (1991): 383-402. 391.</a:t>
            </a:r>
          </a:p>
          <a:p>
            <a:endParaRPr lang="en-US" dirty="0"/>
          </a:p>
        </p:txBody>
      </p:sp>
    </p:spTree>
    <p:extLst>
      <p:ext uri="{BB962C8B-B14F-4D97-AF65-F5344CB8AC3E}">
        <p14:creationId xmlns:p14="http://schemas.microsoft.com/office/powerpoint/2010/main" val="306813097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43" y="724938"/>
            <a:ext cx="8229600" cy="1066800"/>
          </a:xfrm>
        </p:spPr>
        <p:txBody>
          <a:bodyPr>
            <a:normAutofit/>
          </a:bodyPr>
          <a:lstStyle/>
          <a:p>
            <a:r>
              <a:rPr lang="en-US" dirty="0" smtClean="0"/>
              <a:t>So? Predictive modeling		</a:t>
            </a:r>
            <a:endParaRPr lang="en-US" dirty="0"/>
          </a:p>
        </p:txBody>
      </p:sp>
      <p:sp>
        <p:nvSpPr>
          <p:cNvPr id="3" name="Content Placeholder 2"/>
          <p:cNvSpPr>
            <a:spLocks noGrp="1"/>
          </p:cNvSpPr>
          <p:nvPr>
            <p:ph idx="1"/>
          </p:nvPr>
        </p:nvSpPr>
        <p:spPr>
          <a:xfrm>
            <a:off x="457200" y="1738654"/>
            <a:ext cx="8229600" cy="4625664"/>
          </a:xfrm>
        </p:spPr>
        <p:txBody>
          <a:bodyPr>
            <a:normAutofit fontScale="92500" lnSpcReduction="10000"/>
          </a:bodyPr>
          <a:lstStyle/>
          <a:p>
            <a:r>
              <a:rPr lang="en-US" i="1" dirty="0" smtClean="0"/>
              <a:t>Three Lives</a:t>
            </a:r>
          </a:p>
          <a:p>
            <a:r>
              <a:rPr lang="en-US" i="1" dirty="0" smtClean="0"/>
              <a:t>Picasso Portrait</a:t>
            </a:r>
          </a:p>
          <a:p>
            <a:r>
              <a:rPr lang="en-US" i="1" dirty="0" smtClean="0"/>
              <a:t>Odyssey</a:t>
            </a:r>
          </a:p>
          <a:p>
            <a:r>
              <a:rPr lang="en-US" i="1" dirty="0" smtClean="0"/>
              <a:t>Iliad</a:t>
            </a:r>
          </a:p>
          <a:p>
            <a:r>
              <a:rPr lang="en-US" i="1" dirty="0" smtClean="0"/>
              <a:t>The Making Of Americans</a:t>
            </a:r>
          </a:p>
          <a:p>
            <a:r>
              <a:rPr lang="en-US" i="1" dirty="0" smtClean="0"/>
              <a:t>Tender Buttons</a:t>
            </a:r>
          </a:p>
          <a:p>
            <a:r>
              <a:rPr lang="en-US" i="1" dirty="0" smtClean="0"/>
              <a:t>Matisse Portrait</a:t>
            </a:r>
          </a:p>
          <a:p>
            <a:r>
              <a:rPr lang="en-US" i="1" dirty="0" smtClean="0"/>
              <a:t>New England Cook Book</a:t>
            </a:r>
          </a:p>
          <a:p>
            <a:r>
              <a:rPr lang="en-US" i="1" smtClean="0"/>
              <a:t>Ulysses</a:t>
            </a:r>
            <a:endParaRPr lang="en-US" i="1" dirty="0" smtClean="0"/>
          </a:p>
        </p:txBody>
      </p:sp>
      <p:sp>
        <p:nvSpPr>
          <p:cNvPr id="4" name="TextBox 3"/>
          <p:cNvSpPr txBox="1"/>
          <p:nvPr/>
        </p:nvSpPr>
        <p:spPr>
          <a:xfrm>
            <a:off x="6248400" y="1791738"/>
            <a:ext cx="2438400" cy="2308324"/>
          </a:xfrm>
          <a:prstGeom prst="rect">
            <a:avLst/>
          </a:prstGeom>
          <a:noFill/>
          <a:ln w="38100">
            <a:solidFill>
              <a:srgbClr val="FF0000"/>
            </a:solidFill>
          </a:ln>
        </p:spPr>
        <p:txBody>
          <a:bodyPr wrap="square" rtlCol="0">
            <a:spAutoFit/>
          </a:bodyPr>
          <a:lstStyle/>
          <a:p>
            <a:r>
              <a:rPr lang="en-US" sz="2400" dirty="0" smtClean="0"/>
              <a:t>Based on:</a:t>
            </a:r>
          </a:p>
          <a:p>
            <a:r>
              <a:rPr lang="en-US" sz="2400" dirty="0"/>
              <a:t>part of speech, accent, </a:t>
            </a:r>
            <a:r>
              <a:rPr lang="en-US" sz="2400" dirty="0" smtClean="0"/>
              <a:t>stress</a:t>
            </a:r>
            <a:r>
              <a:rPr lang="en-US" sz="2400" dirty="0"/>
              <a:t>, </a:t>
            </a:r>
            <a:endParaRPr lang="en-US" sz="2400" dirty="0" smtClean="0"/>
          </a:p>
          <a:p>
            <a:r>
              <a:rPr lang="en-US" sz="2400" dirty="0" smtClean="0"/>
              <a:t>tone</a:t>
            </a:r>
            <a:r>
              <a:rPr lang="en-US" sz="2400" dirty="0"/>
              <a:t>, and </a:t>
            </a:r>
            <a:endParaRPr lang="en-US" sz="2400" dirty="0" smtClean="0"/>
          </a:p>
          <a:p>
            <a:r>
              <a:rPr lang="en-US" sz="2400" dirty="0" smtClean="0"/>
              <a:t>break </a:t>
            </a:r>
            <a:r>
              <a:rPr lang="en-US" sz="2400" dirty="0"/>
              <a:t>index </a:t>
            </a:r>
            <a:r>
              <a:rPr lang="en-US" sz="2400" dirty="0" smtClean="0"/>
              <a:t> </a:t>
            </a:r>
          </a:p>
          <a:p>
            <a:endParaRPr lang="en-US" sz="2400" dirty="0"/>
          </a:p>
        </p:txBody>
      </p:sp>
    </p:spTree>
    <p:extLst>
      <p:ext uri="{BB962C8B-B14F-4D97-AF65-F5344CB8AC3E}">
        <p14:creationId xmlns:p14="http://schemas.microsoft.com/office/powerpoint/2010/main" val="165185906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a:stretch/>
        </p:blipFill>
        <p:spPr>
          <a:xfrm>
            <a:off x="1244601" y="990599"/>
            <a:ext cx="6863064" cy="5139871"/>
          </a:xfrm>
        </p:spPr>
      </p:pic>
      <p:sp>
        <p:nvSpPr>
          <p:cNvPr id="5" name="TextBox 4"/>
          <p:cNvSpPr txBox="1"/>
          <p:nvPr/>
        </p:nvSpPr>
        <p:spPr>
          <a:xfrm>
            <a:off x="1663700" y="6070572"/>
            <a:ext cx="5271094" cy="189525"/>
          </a:xfrm>
          <a:prstGeom prst="rect">
            <a:avLst/>
          </a:prstGeom>
          <a:noFill/>
        </p:spPr>
        <p:txBody>
          <a:bodyPr wrap="none" rtlCol="0">
            <a:spAutoFit/>
          </a:bodyPr>
          <a:lstStyle/>
          <a:p>
            <a:r>
              <a:rPr lang="en-US" dirty="0">
                <a:solidFill>
                  <a:srgbClr val="438086"/>
                </a:solidFill>
              </a:rPr>
              <a:t>Process of data transformation through modeling. </a:t>
            </a:r>
          </a:p>
        </p:txBody>
      </p:sp>
    </p:spTree>
    <p:extLst>
      <p:ext uri="{BB962C8B-B14F-4D97-AF65-F5344CB8AC3E}">
        <p14:creationId xmlns:p14="http://schemas.microsoft.com/office/powerpoint/2010/main" val="270803466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rotWithShape="1">
          <a:blip r:embed="rId3"/>
          <a:srcRect l="-184" r="1348"/>
          <a:stretch/>
        </p:blipFill>
        <p:spPr>
          <a:xfrm>
            <a:off x="0" y="2069054"/>
            <a:ext cx="9004300" cy="3392151"/>
          </a:xfrm>
        </p:spPr>
      </p:pic>
      <p:sp>
        <p:nvSpPr>
          <p:cNvPr id="2" name="Title 1"/>
          <p:cNvSpPr>
            <a:spLocks noGrp="1"/>
          </p:cNvSpPr>
          <p:nvPr>
            <p:ph type="title"/>
          </p:nvPr>
        </p:nvSpPr>
        <p:spPr>
          <a:xfrm>
            <a:off x="227256" y="487581"/>
            <a:ext cx="8229600" cy="1066800"/>
          </a:xfrm>
        </p:spPr>
        <p:txBody>
          <a:bodyPr/>
          <a:lstStyle/>
          <a:p>
            <a:r>
              <a:rPr lang="en-US" dirty="0" smtClean="0"/>
              <a:t>“Confusion Matrix”</a:t>
            </a:r>
            <a:endParaRPr lang="en-US" dirty="0"/>
          </a:p>
        </p:txBody>
      </p:sp>
      <p:sp>
        <p:nvSpPr>
          <p:cNvPr id="5" name="TextBox 4"/>
          <p:cNvSpPr txBox="1"/>
          <p:nvPr/>
        </p:nvSpPr>
        <p:spPr>
          <a:xfrm>
            <a:off x="227256" y="6243040"/>
            <a:ext cx="3918491" cy="369332"/>
          </a:xfrm>
          <a:prstGeom prst="rect">
            <a:avLst/>
          </a:prstGeom>
          <a:solidFill>
            <a:schemeClr val="accent2">
              <a:lumMod val="40000"/>
              <a:lumOff val="60000"/>
            </a:schemeClr>
          </a:solidFill>
        </p:spPr>
        <p:txBody>
          <a:bodyPr wrap="none" rtlCol="0">
            <a:spAutoFit/>
          </a:bodyPr>
          <a:lstStyle/>
          <a:p>
            <a:r>
              <a:rPr lang="en-US" i="1" dirty="0" smtClean="0"/>
              <a:t>Created by Loretta </a:t>
            </a:r>
            <a:r>
              <a:rPr lang="en-US" i="1" dirty="0" err="1" smtClean="0"/>
              <a:t>Auvil</a:t>
            </a:r>
            <a:r>
              <a:rPr lang="en-US" i="1" dirty="0" smtClean="0"/>
              <a:t> at SEASR. </a:t>
            </a:r>
            <a:endParaRPr lang="en-US" dirty="0"/>
          </a:p>
        </p:txBody>
      </p:sp>
      <p:sp>
        <p:nvSpPr>
          <p:cNvPr id="3" name="Oval 2"/>
          <p:cNvSpPr/>
          <p:nvPr/>
        </p:nvSpPr>
        <p:spPr>
          <a:xfrm>
            <a:off x="3891790" y="2471513"/>
            <a:ext cx="4724770" cy="382327"/>
          </a:xfrm>
          <a:prstGeom prst="ellipse">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2733271" y="2471514"/>
            <a:ext cx="1158519" cy="382326"/>
          </a:xfrm>
          <a:prstGeom prst="ellipse">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67710" y="3197135"/>
            <a:ext cx="4504093" cy="351490"/>
          </a:xfrm>
          <a:prstGeom prst="ellipse">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328734" y="3181775"/>
            <a:ext cx="1402126" cy="351490"/>
          </a:xfrm>
          <a:prstGeom prst="ellipse">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765299" y="3882935"/>
            <a:ext cx="2755901" cy="351490"/>
          </a:xfrm>
          <a:prstGeom prst="ellipse">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933744" y="3905070"/>
            <a:ext cx="3394990" cy="329355"/>
          </a:xfrm>
          <a:prstGeom prst="ellipse">
            <a:avLst/>
          </a:prstGeom>
          <a:noFill/>
          <a:ln w="317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49196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11" grpId="0" animBg="1"/>
      <p:bldP spid="1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“Alas”</a:t>
            </a:r>
            <a:endParaRPr lang="en-US" dirty="0"/>
          </a:p>
        </p:txBody>
      </p:sp>
      <p:pic>
        <p:nvPicPr>
          <p:cNvPr id="7" name="Content Placeholder 6" descr="Screen Shot 2011-11-03 at 9.30.33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3251" t="22114" r="19993" b="30980"/>
          <a:stretch/>
        </p:blipFill>
        <p:spPr>
          <a:xfrm>
            <a:off x="457200" y="2209800"/>
            <a:ext cx="7822868" cy="4041422"/>
          </a:xfrm>
        </p:spPr>
      </p:pic>
      <p:sp>
        <p:nvSpPr>
          <p:cNvPr id="8" name="TextBox 7"/>
          <p:cNvSpPr txBox="1"/>
          <p:nvPr/>
        </p:nvSpPr>
        <p:spPr>
          <a:xfrm>
            <a:off x="3461638" y="6414477"/>
            <a:ext cx="1773442" cy="369332"/>
          </a:xfrm>
          <a:prstGeom prst="rect">
            <a:avLst/>
          </a:prstGeom>
          <a:noFill/>
        </p:spPr>
        <p:txBody>
          <a:bodyPr wrap="none" rtlCol="0">
            <a:spAutoFit/>
          </a:bodyPr>
          <a:lstStyle/>
          <a:p>
            <a:r>
              <a:rPr lang="en-US" dirty="0" smtClean="0"/>
              <a:t>Tender Buttons </a:t>
            </a:r>
            <a:endParaRPr lang="en-US" dirty="0"/>
          </a:p>
        </p:txBody>
      </p:sp>
    </p:spTree>
    <p:extLst>
      <p:ext uri="{BB962C8B-B14F-4D97-AF65-F5344CB8AC3E}">
        <p14:creationId xmlns:p14="http://schemas.microsoft.com/office/powerpoint/2010/main" val="241524512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1-11-03 at 10.25.57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884" t="4520" r="53620" b="12340"/>
          <a:stretch/>
        </p:blipFill>
        <p:spPr>
          <a:xfrm>
            <a:off x="137198" y="339041"/>
            <a:ext cx="4400371" cy="5940809"/>
          </a:xfrm>
        </p:spPr>
      </p:pic>
      <p:sp>
        <p:nvSpPr>
          <p:cNvPr id="5" name="TextBox 4"/>
          <p:cNvSpPr txBox="1"/>
          <p:nvPr/>
        </p:nvSpPr>
        <p:spPr>
          <a:xfrm>
            <a:off x="1495966" y="6290493"/>
            <a:ext cx="1430462" cy="307777"/>
          </a:xfrm>
          <a:prstGeom prst="rect">
            <a:avLst/>
          </a:prstGeom>
          <a:noFill/>
        </p:spPr>
        <p:txBody>
          <a:bodyPr wrap="none" rtlCol="0">
            <a:spAutoFit/>
          </a:bodyPr>
          <a:lstStyle/>
          <a:p>
            <a:r>
              <a:rPr lang="en-US" sz="1400" i="1" dirty="0" smtClean="0">
                <a:latin typeface="Helvetica"/>
                <a:cs typeface="Helvetica"/>
              </a:rPr>
              <a:t>Tender Buttons </a:t>
            </a:r>
            <a:endParaRPr lang="en-US" sz="1400" i="1" dirty="0">
              <a:latin typeface="Helvetica"/>
              <a:cs typeface="Helvetica"/>
            </a:endParaRPr>
          </a:p>
        </p:txBody>
      </p:sp>
      <p:pic>
        <p:nvPicPr>
          <p:cNvPr id="6" name="Picture 5" descr="Screen Shot 2011-11-03 at 10.24.10 AM.png"/>
          <p:cNvPicPr>
            <a:picLocks noChangeAspect="1"/>
          </p:cNvPicPr>
          <p:nvPr/>
        </p:nvPicPr>
        <p:blipFill rotWithShape="1">
          <a:blip r:embed="rId3">
            <a:extLst>
              <a:ext uri="{28A0092B-C50C-407E-A947-70E740481C1C}">
                <a14:useLocalDpi xmlns:a14="http://schemas.microsoft.com/office/drawing/2010/main" val="0"/>
              </a:ext>
            </a:extLst>
          </a:blip>
          <a:srcRect t="3141" r="61322" b="11563"/>
          <a:stretch/>
        </p:blipFill>
        <p:spPr>
          <a:xfrm>
            <a:off x="4537569" y="339041"/>
            <a:ext cx="4310267" cy="5940809"/>
          </a:xfrm>
          <a:prstGeom prst="rect">
            <a:avLst/>
          </a:prstGeom>
        </p:spPr>
      </p:pic>
      <p:sp>
        <p:nvSpPr>
          <p:cNvPr id="7" name="TextBox 6"/>
          <p:cNvSpPr txBox="1"/>
          <p:nvPr/>
        </p:nvSpPr>
        <p:spPr>
          <a:xfrm>
            <a:off x="5417919" y="6271143"/>
            <a:ext cx="2219033" cy="307777"/>
          </a:xfrm>
          <a:prstGeom prst="rect">
            <a:avLst/>
          </a:prstGeom>
          <a:noFill/>
        </p:spPr>
        <p:txBody>
          <a:bodyPr wrap="none" rtlCol="0">
            <a:spAutoFit/>
          </a:bodyPr>
          <a:lstStyle/>
          <a:p>
            <a:r>
              <a:rPr lang="en-US" sz="1400" i="1" dirty="0" smtClean="0">
                <a:latin typeface="Helvetica"/>
                <a:cs typeface="Helvetica"/>
              </a:rPr>
              <a:t>New England Cook Book </a:t>
            </a:r>
            <a:endParaRPr lang="en-US" sz="1400" i="1" dirty="0">
              <a:latin typeface="Helvetica"/>
              <a:cs typeface="Helvetica"/>
            </a:endParaRPr>
          </a:p>
        </p:txBody>
      </p:sp>
    </p:spTree>
    <p:extLst>
      <p:ext uri="{BB962C8B-B14F-4D97-AF65-F5344CB8AC3E}">
        <p14:creationId xmlns:p14="http://schemas.microsoft.com/office/powerpoint/2010/main" val="275907073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1-11-01 at 2.53.3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167" t="3292" r="60600" b="3292"/>
          <a:stretch/>
        </p:blipFill>
        <p:spPr>
          <a:xfrm>
            <a:off x="1974096" y="86867"/>
            <a:ext cx="4666046" cy="6767999"/>
          </a:xfrm>
        </p:spPr>
      </p:pic>
      <p:pic>
        <p:nvPicPr>
          <p:cNvPr id="5" name="Picture 4" descr="Screen Shot 2011-11-01 at 2.56.05 PM.png"/>
          <p:cNvPicPr>
            <a:picLocks noChangeAspect="1"/>
          </p:cNvPicPr>
          <p:nvPr/>
        </p:nvPicPr>
        <p:blipFill rotWithShape="1">
          <a:blip r:embed="rId3">
            <a:extLst>
              <a:ext uri="{28A0092B-C50C-407E-A947-70E740481C1C}">
                <a14:useLocalDpi xmlns:a14="http://schemas.microsoft.com/office/drawing/2010/main" val="0"/>
              </a:ext>
            </a:extLst>
          </a:blip>
          <a:srcRect l="83281" t="6491" r="4324" b="60576"/>
          <a:stretch/>
        </p:blipFill>
        <p:spPr>
          <a:xfrm>
            <a:off x="6640142" y="1708440"/>
            <a:ext cx="2390969" cy="3573264"/>
          </a:xfrm>
          <a:prstGeom prst="rect">
            <a:avLst/>
          </a:prstGeom>
        </p:spPr>
      </p:pic>
      <p:sp>
        <p:nvSpPr>
          <p:cNvPr id="6" name="TextBox 5"/>
          <p:cNvSpPr txBox="1"/>
          <p:nvPr/>
        </p:nvSpPr>
        <p:spPr>
          <a:xfrm>
            <a:off x="358927" y="3023456"/>
            <a:ext cx="1050443" cy="646331"/>
          </a:xfrm>
          <a:prstGeom prst="rect">
            <a:avLst/>
          </a:prstGeom>
          <a:noFill/>
        </p:spPr>
        <p:txBody>
          <a:bodyPr wrap="none" rtlCol="0">
            <a:spAutoFit/>
          </a:bodyPr>
          <a:lstStyle/>
          <a:p>
            <a:r>
              <a:rPr lang="en-US" i="1" dirty="0" smtClean="0"/>
              <a:t>Tender </a:t>
            </a:r>
          </a:p>
          <a:p>
            <a:r>
              <a:rPr lang="en-US" i="1" dirty="0" smtClean="0"/>
              <a:t>Buttons</a:t>
            </a:r>
            <a:endParaRPr lang="en-US" i="1" dirty="0"/>
          </a:p>
        </p:txBody>
      </p:sp>
    </p:spTree>
    <p:extLst>
      <p:ext uri="{BB962C8B-B14F-4D97-AF65-F5344CB8AC3E}">
        <p14:creationId xmlns:p14="http://schemas.microsoft.com/office/powerpoint/2010/main" val="57182714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1-11-01 at 2.53.1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586" t="3292" r="61437" b="3292"/>
          <a:stretch/>
        </p:blipFill>
        <p:spPr>
          <a:xfrm>
            <a:off x="2427112" y="3029"/>
            <a:ext cx="4558152" cy="6849114"/>
          </a:xfrm>
        </p:spPr>
      </p:pic>
      <p:pic>
        <p:nvPicPr>
          <p:cNvPr id="5" name="Picture 4" descr="Screen Shot 2011-11-01 at 2.56.05 PM.png"/>
          <p:cNvPicPr>
            <a:picLocks noChangeAspect="1"/>
          </p:cNvPicPr>
          <p:nvPr/>
        </p:nvPicPr>
        <p:blipFill rotWithShape="1">
          <a:blip r:embed="rId3">
            <a:extLst>
              <a:ext uri="{28A0092B-C50C-407E-A947-70E740481C1C}">
                <a14:useLocalDpi xmlns:a14="http://schemas.microsoft.com/office/drawing/2010/main" val="0"/>
              </a:ext>
            </a:extLst>
          </a:blip>
          <a:srcRect l="83281" t="6491" r="4324" b="60576"/>
          <a:stretch/>
        </p:blipFill>
        <p:spPr>
          <a:xfrm>
            <a:off x="7224888" y="2582332"/>
            <a:ext cx="1806223" cy="2699371"/>
          </a:xfrm>
          <a:prstGeom prst="rect">
            <a:avLst/>
          </a:prstGeom>
        </p:spPr>
      </p:pic>
      <p:sp>
        <p:nvSpPr>
          <p:cNvPr id="6" name="TextBox 5"/>
          <p:cNvSpPr txBox="1"/>
          <p:nvPr/>
        </p:nvSpPr>
        <p:spPr>
          <a:xfrm>
            <a:off x="358927" y="3023456"/>
            <a:ext cx="1050443" cy="646331"/>
          </a:xfrm>
          <a:prstGeom prst="rect">
            <a:avLst/>
          </a:prstGeom>
          <a:noFill/>
        </p:spPr>
        <p:txBody>
          <a:bodyPr wrap="none" rtlCol="0">
            <a:spAutoFit/>
          </a:bodyPr>
          <a:lstStyle/>
          <a:p>
            <a:r>
              <a:rPr lang="en-US" i="1" dirty="0" smtClean="0"/>
              <a:t>Tender </a:t>
            </a:r>
          </a:p>
          <a:p>
            <a:r>
              <a:rPr lang="en-US" i="1" dirty="0" smtClean="0"/>
              <a:t>Buttons</a:t>
            </a:r>
            <a:endParaRPr lang="en-US" i="1" dirty="0"/>
          </a:p>
        </p:txBody>
      </p:sp>
    </p:spTree>
    <p:extLst>
      <p:ext uri="{BB962C8B-B14F-4D97-AF65-F5344CB8AC3E}">
        <p14:creationId xmlns:p14="http://schemas.microsoft.com/office/powerpoint/2010/main" val="200491806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extBox 4"/>
          <p:cNvSpPr txBox="1"/>
          <p:nvPr/>
        </p:nvSpPr>
        <p:spPr>
          <a:xfrm>
            <a:off x="190500" y="5842000"/>
            <a:ext cx="8781370" cy="369332"/>
          </a:xfrm>
          <a:prstGeom prst="rect">
            <a:avLst/>
          </a:prstGeom>
          <a:noFill/>
        </p:spPr>
        <p:txBody>
          <a:bodyPr wrap="none" rtlCol="0">
            <a:spAutoFit/>
          </a:bodyPr>
          <a:lstStyle/>
          <a:p>
            <a:r>
              <a:rPr lang="en-US" dirty="0" smtClean="0"/>
              <a:t>“If I Told Him,” “Matisse,” “Picasso,” and </a:t>
            </a:r>
            <a:r>
              <a:rPr lang="en-US" i="1" dirty="0" smtClean="0"/>
              <a:t>Three Lives</a:t>
            </a:r>
            <a:r>
              <a:rPr lang="en-US" dirty="0" smtClean="0"/>
              <a:t>, Comparison Data by sentence </a:t>
            </a:r>
            <a:endParaRPr lang="en-US" dirty="0"/>
          </a:p>
        </p:txBody>
      </p:sp>
      <p:pic>
        <p:nvPicPr>
          <p:cNvPr id="7" name="Content Placeholder 6" descr="Screen Shot 2012-05-30 at 4.19.0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7963" r="16358" b="25906"/>
          <a:stretch/>
        </p:blipFill>
        <p:spPr>
          <a:xfrm>
            <a:off x="309958" y="1511300"/>
            <a:ext cx="8376842" cy="4140200"/>
          </a:xfrm>
        </p:spPr>
      </p:pic>
    </p:spTree>
    <p:extLst>
      <p:ext uri="{BB962C8B-B14F-4D97-AF65-F5344CB8AC3E}">
        <p14:creationId xmlns:p14="http://schemas.microsoft.com/office/powerpoint/2010/main" val="163726425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2-05-31 at 3.50.4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024" t="14382" r="7099" b="7963"/>
          <a:stretch/>
        </p:blipFill>
        <p:spPr>
          <a:xfrm>
            <a:off x="1117600" y="1473200"/>
            <a:ext cx="6985000" cy="3994912"/>
          </a:xfrm>
        </p:spPr>
      </p:pic>
      <p:sp>
        <p:nvSpPr>
          <p:cNvPr id="5" name="TextBox 4"/>
          <p:cNvSpPr txBox="1"/>
          <p:nvPr/>
        </p:nvSpPr>
        <p:spPr>
          <a:xfrm>
            <a:off x="457200" y="5518834"/>
            <a:ext cx="8208910" cy="646331"/>
          </a:xfrm>
          <a:prstGeom prst="rect">
            <a:avLst/>
          </a:prstGeom>
          <a:noFill/>
        </p:spPr>
        <p:txBody>
          <a:bodyPr wrap="none" rtlCol="0">
            <a:spAutoFit/>
          </a:bodyPr>
          <a:lstStyle/>
          <a:p>
            <a:pPr algn="ctr"/>
            <a:r>
              <a:rPr lang="en-US" dirty="0" smtClean="0"/>
              <a:t>“</a:t>
            </a:r>
            <a:r>
              <a:rPr lang="en-US" dirty="0" err="1" smtClean="0"/>
              <a:t>Bonduca</a:t>
            </a:r>
            <a:r>
              <a:rPr lang="en-US" dirty="0" smtClean="0"/>
              <a:t>” by Fletcher; Henry IV, Part One, Henry VIII compared w/HVI, p1-3</a:t>
            </a:r>
          </a:p>
          <a:p>
            <a:pPr algn="ctr"/>
            <a:r>
              <a:rPr lang="en-US" dirty="0" smtClean="0"/>
              <a:t>(red=HIV, yellow=HVIp2, </a:t>
            </a:r>
            <a:r>
              <a:rPr lang="en-US" dirty="0" err="1" smtClean="0"/>
              <a:t>lblue</a:t>
            </a:r>
            <a:r>
              <a:rPr lang="en-US" dirty="0" smtClean="0"/>
              <a:t>=HVIII, </a:t>
            </a:r>
            <a:r>
              <a:rPr lang="en-US" dirty="0" err="1" smtClean="0"/>
              <a:t>dblue</a:t>
            </a:r>
            <a:r>
              <a:rPr lang="en-US" dirty="0" smtClean="0"/>
              <a:t>=HVIp1, green = </a:t>
            </a:r>
            <a:r>
              <a:rPr lang="en-US" dirty="0" err="1" smtClean="0"/>
              <a:t>bonduca</a:t>
            </a:r>
            <a:r>
              <a:rPr lang="en-US" dirty="0" smtClean="0"/>
              <a:t>)</a:t>
            </a:r>
            <a:endParaRPr lang="en-US" dirty="0"/>
          </a:p>
        </p:txBody>
      </p:sp>
      <p:sp>
        <p:nvSpPr>
          <p:cNvPr id="6" name="TextBox 5"/>
          <p:cNvSpPr txBox="1"/>
          <p:nvPr/>
        </p:nvSpPr>
        <p:spPr>
          <a:xfrm>
            <a:off x="850900" y="3530600"/>
            <a:ext cx="2278050" cy="369332"/>
          </a:xfrm>
          <a:prstGeom prst="rect">
            <a:avLst/>
          </a:prstGeom>
          <a:noFill/>
        </p:spPr>
        <p:txBody>
          <a:bodyPr wrap="none" rtlCol="0">
            <a:spAutoFit/>
          </a:bodyPr>
          <a:lstStyle/>
          <a:p>
            <a:r>
              <a:rPr lang="en-US" dirty="0" err="1" smtClean="0"/>
              <a:t>Bonduca</a:t>
            </a:r>
            <a:r>
              <a:rPr lang="en-US" dirty="0" smtClean="0"/>
              <a:t> by Fletcher</a:t>
            </a:r>
            <a:endParaRPr lang="en-US" dirty="0"/>
          </a:p>
        </p:txBody>
      </p:sp>
      <p:sp>
        <p:nvSpPr>
          <p:cNvPr id="7" name="TextBox 6"/>
          <p:cNvSpPr txBox="1"/>
          <p:nvPr/>
        </p:nvSpPr>
        <p:spPr>
          <a:xfrm>
            <a:off x="3848100" y="3460234"/>
            <a:ext cx="1133644" cy="369332"/>
          </a:xfrm>
          <a:prstGeom prst="rect">
            <a:avLst/>
          </a:prstGeom>
          <a:noFill/>
        </p:spPr>
        <p:txBody>
          <a:bodyPr wrap="none" rtlCol="0">
            <a:spAutoFit/>
          </a:bodyPr>
          <a:lstStyle/>
          <a:p>
            <a:r>
              <a:rPr lang="en-US" dirty="0" smtClean="0"/>
              <a:t>Henry IV</a:t>
            </a:r>
            <a:endParaRPr lang="en-US" dirty="0"/>
          </a:p>
        </p:txBody>
      </p:sp>
      <p:sp>
        <p:nvSpPr>
          <p:cNvPr id="8" name="TextBox 7"/>
          <p:cNvSpPr txBox="1"/>
          <p:nvPr/>
        </p:nvSpPr>
        <p:spPr>
          <a:xfrm>
            <a:off x="6172200" y="3511034"/>
            <a:ext cx="1308283" cy="369332"/>
          </a:xfrm>
          <a:prstGeom prst="rect">
            <a:avLst/>
          </a:prstGeom>
          <a:noFill/>
        </p:spPr>
        <p:txBody>
          <a:bodyPr wrap="none" rtlCol="0">
            <a:spAutoFit/>
          </a:bodyPr>
          <a:lstStyle/>
          <a:p>
            <a:r>
              <a:rPr lang="en-US" dirty="0" smtClean="0"/>
              <a:t>Henry VIII</a:t>
            </a:r>
            <a:endParaRPr lang="en-US" dirty="0"/>
          </a:p>
        </p:txBody>
      </p:sp>
    </p:spTree>
    <p:extLst>
      <p:ext uri="{BB962C8B-B14F-4D97-AF65-F5344CB8AC3E}">
        <p14:creationId xmlns:p14="http://schemas.microsoft.com/office/powerpoint/2010/main" val="34981830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3"/>
          <p:cNvSpPr txBox="1">
            <a:spLocks noChangeArrowheads="1"/>
          </p:cNvSpPr>
          <p:nvPr/>
        </p:nvSpPr>
        <p:spPr bwMode="auto">
          <a:xfrm>
            <a:off x="181440" y="6457638"/>
            <a:ext cx="5745600" cy="236185"/>
          </a:xfrm>
          <a:prstGeom prst="rect">
            <a:avLst/>
          </a:prstGeom>
          <a:noFill/>
          <a:ln w="9525">
            <a:noFill/>
            <a:round/>
            <a:headEnd/>
            <a:tailEnd/>
          </a:ln>
        </p:spPr>
        <p:txBody>
          <a:bodyPr wrap="none" lIns="81606" tIns="40803" rIns="81606" bIns="40803">
            <a:prstTxWarp prst="textNoShape">
              <a:avLst/>
            </a:prstTxWarp>
          </a:bodyPr>
          <a:lstStyle/>
          <a:p>
            <a:pPr hangingPunct="0">
              <a:lnSpc>
                <a:spcPct val="93000"/>
              </a:lnSpc>
              <a:buClr>
                <a:srgbClr val="000000"/>
              </a:buClr>
              <a:buSzPct val="45000"/>
              <a:tabLst>
                <a:tab pos="656650" algn="l"/>
                <a:tab pos="1313299" algn="l"/>
                <a:tab pos="1969949" algn="l"/>
                <a:tab pos="2626599" algn="l"/>
                <a:tab pos="3283248" algn="l"/>
                <a:tab pos="3939898" algn="l"/>
                <a:tab pos="4595108" algn="l"/>
                <a:tab pos="5253198" algn="l"/>
              </a:tabLst>
            </a:pPr>
            <a:endParaRPr lang="en-US" sz="1100">
              <a:ea typeface="Lucida Sans Unicode" charset="0"/>
              <a:cs typeface="Lucida Sans Unicode" charset="0"/>
            </a:endParaRPr>
          </a:p>
        </p:txBody>
      </p:sp>
      <p:sp>
        <p:nvSpPr>
          <p:cNvPr id="21508" name="Text Box 4"/>
          <p:cNvSpPr txBox="1">
            <a:spLocks noChangeArrowheads="1"/>
          </p:cNvSpPr>
          <p:nvPr/>
        </p:nvSpPr>
        <p:spPr bwMode="auto">
          <a:xfrm>
            <a:off x="6901921" y="4366539"/>
            <a:ext cx="2024640" cy="267868"/>
          </a:xfrm>
          <a:prstGeom prst="rect">
            <a:avLst/>
          </a:prstGeom>
          <a:noFill/>
          <a:ln w="9525">
            <a:noFill/>
            <a:round/>
            <a:headEnd/>
            <a:tailEnd/>
          </a:ln>
        </p:spPr>
        <p:txBody>
          <a:bodyPr wrap="none" lIns="81606" tIns="40803" rIns="81606" bIns="40803">
            <a:prstTxWarp prst="textNoShape">
              <a:avLst/>
            </a:prstTxWarp>
          </a:bodyPr>
          <a:lstStyle/>
          <a:p>
            <a:pPr hangingPunct="0">
              <a:lnSpc>
                <a:spcPct val="93000"/>
              </a:lnSpc>
              <a:buClr>
                <a:srgbClr val="000000"/>
              </a:buClr>
              <a:buSzPct val="45000"/>
              <a:tabLst>
                <a:tab pos="656650" algn="l"/>
                <a:tab pos="1313299" algn="l"/>
                <a:tab pos="1969949" algn="l"/>
              </a:tabLst>
            </a:pPr>
            <a:r>
              <a:rPr lang="en-GB" sz="1500">
                <a:ea typeface="Lucida Sans Unicode" charset="0"/>
                <a:cs typeface="Lucida Sans Unicode" charset="0"/>
              </a:rPr>
              <a:t>Brad Paley, TextArc</a:t>
            </a:r>
          </a:p>
        </p:txBody>
      </p:sp>
      <p:pic>
        <p:nvPicPr>
          <p:cNvPr id="21509" name="Picture 5"/>
          <p:cNvPicPr>
            <a:picLocks noChangeAspect="1" noChangeArrowheads="1"/>
          </p:cNvPicPr>
          <p:nvPr/>
        </p:nvPicPr>
        <p:blipFill>
          <a:blip r:embed="rId3"/>
          <a:srcRect l="874" t="43428" r="12572" b="1071"/>
          <a:stretch>
            <a:fillRect/>
          </a:stretch>
        </p:blipFill>
        <p:spPr bwMode="auto">
          <a:xfrm>
            <a:off x="424800" y="1493438"/>
            <a:ext cx="3801600" cy="1828992"/>
          </a:xfrm>
          <a:prstGeom prst="rect">
            <a:avLst/>
          </a:prstGeom>
          <a:noFill/>
          <a:ln w="9525">
            <a:noFill/>
            <a:miter lim="800000"/>
            <a:headEnd/>
            <a:tailEnd/>
          </a:ln>
        </p:spPr>
      </p:pic>
      <p:pic>
        <p:nvPicPr>
          <p:cNvPr id="21510" name="Picture 6"/>
          <p:cNvPicPr>
            <a:picLocks noChangeAspect="1" noChangeArrowheads="1"/>
          </p:cNvPicPr>
          <p:nvPr/>
        </p:nvPicPr>
        <p:blipFill>
          <a:blip r:embed="rId4"/>
          <a:srcRect/>
          <a:stretch>
            <a:fillRect/>
          </a:stretch>
        </p:blipFill>
        <p:spPr bwMode="auto">
          <a:xfrm>
            <a:off x="1254240" y="3812081"/>
            <a:ext cx="3939840" cy="2926387"/>
          </a:xfrm>
          <a:prstGeom prst="rect">
            <a:avLst/>
          </a:prstGeom>
          <a:noFill/>
          <a:ln w="9525">
            <a:noFill/>
            <a:round/>
            <a:headEnd/>
            <a:tailEnd/>
          </a:ln>
        </p:spPr>
      </p:pic>
      <p:pic>
        <p:nvPicPr>
          <p:cNvPr id="21511" name="Picture 7"/>
          <p:cNvPicPr>
            <a:picLocks noChangeAspect="1" noChangeArrowheads="1"/>
          </p:cNvPicPr>
          <p:nvPr/>
        </p:nvPicPr>
        <p:blipFill>
          <a:blip r:embed="rId5"/>
          <a:srcRect/>
          <a:stretch>
            <a:fillRect/>
          </a:stretch>
        </p:blipFill>
        <p:spPr bwMode="auto">
          <a:xfrm>
            <a:off x="4572000" y="4949800"/>
            <a:ext cx="4216320" cy="1432950"/>
          </a:xfrm>
          <a:prstGeom prst="rect">
            <a:avLst/>
          </a:prstGeom>
          <a:noFill/>
          <a:ln w="9525">
            <a:noFill/>
            <a:round/>
            <a:headEnd/>
            <a:tailEnd/>
          </a:ln>
        </p:spPr>
      </p:pic>
      <p:pic>
        <p:nvPicPr>
          <p:cNvPr id="21512" name="Picture 8"/>
          <p:cNvPicPr>
            <a:picLocks noChangeAspect="1" noChangeArrowheads="1"/>
          </p:cNvPicPr>
          <p:nvPr/>
        </p:nvPicPr>
        <p:blipFill>
          <a:blip r:embed="rId6"/>
          <a:srcRect/>
          <a:stretch>
            <a:fillRect/>
          </a:stretch>
        </p:blipFill>
        <p:spPr bwMode="auto">
          <a:xfrm>
            <a:off x="4848480" y="1327819"/>
            <a:ext cx="4078080" cy="3019998"/>
          </a:xfrm>
          <a:prstGeom prst="rect">
            <a:avLst/>
          </a:prstGeom>
          <a:noFill/>
          <a:ln w="9525">
            <a:noFill/>
            <a:round/>
            <a:headEnd/>
            <a:tailEnd/>
          </a:ln>
        </p:spPr>
      </p:pic>
      <p:sp>
        <p:nvSpPr>
          <p:cNvPr id="21513" name="Rectangle 9"/>
          <p:cNvSpPr>
            <a:spLocks noChangeArrowheads="1"/>
          </p:cNvSpPr>
          <p:nvPr/>
        </p:nvSpPr>
        <p:spPr bwMode="auto">
          <a:xfrm>
            <a:off x="407520" y="3276345"/>
            <a:ext cx="2952566" cy="360737"/>
          </a:xfrm>
          <a:prstGeom prst="rect">
            <a:avLst/>
          </a:prstGeom>
          <a:noFill/>
          <a:ln w="9525">
            <a:noFill/>
            <a:miter lim="800000"/>
            <a:headEnd/>
            <a:tailEnd/>
          </a:ln>
        </p:spPr>
        <p:txBody>
          <a:bodyPr wrap="none" lIns="82927" tIns="41464" rIns="82927" bIns="41464">
            <a:prstTxWarp prst="textNoShape">
              <a:avLst/>
            </a:prstTxWarp>
            <a:spAutoFit/>
          </a:bodyPr>
          <a:lstStyle/>
          <a:p>
            <a:pPr defTabSz="828013"/>
            <a:r>
              <a:rPr lang="en-GB"/>
              <a:t>M. Wattenberg, Arc Diagrams</a:t>
            </a:r>
            <a:endParaRPr lang="en-US"/>
          </a:p>
        </p:txBody>
      </p:sp>
      <p:sp>
        <p:nvSpPr>
          <p:cNvPr id="21514" name="Text Box 10"/>
          <p:cNvSpPr txBox="1">
            <a:spLocks noChangeArrowheads="1"/>
          </p:cNvSpPr>
          <p:nvPr/>
        </p:nvSpPr>
        <p:spPr bwMode="auto">
          <a:xfrm>
            <a:off x="6852960" y="6401473"/>
            <a:ext cx="1455687" cy="346539"/>
          </a:xfrm>
          <a:prstGeom prst="rect">
            <a:avLst/>
          </a:prstGeom>
          <a:noFill/>
          <a:ln w="9525">
            <a:noFill/>
            <a:round/>
            <a:headEnd/>
            <a:tailEnd/>
          </a:ln>
        </p:spPr>
        <p:txBody>
          <a:bodyPr wrap="none" lIns="81606" tIns="42435" rIns="81606" bIns="42435">
            <a:prstTxWarp prst="textNoShape">
              <a:avLst/>
            </a:prstTxWarp>
            <a:spAutoFit/>
          </a:bodyPr>
          <a:lstStyle/>
          <a:p>
            <a:pPr hangingPunct="0">
              <a:lnSpc>
                <a:spcPct val="93000"/>
              </a:lnSpc>
              <a:buClr>
                <a:srgbClr val="000000"/>
              </a:buClr>
              <a:buSzPct val="45000"/>
              <a:tabLst>
                <a:tab pos="656650" algn="l"/>
                <a:tab pos="1313299" algn="l"/>
              </a:tabLst>
            </a:pPr>
            <a:r>
              <a:rPr lang="en-GB">
                <a:ea typeface="Lucida Sans Unicode" charset="0"/>
                <a:cs typeface="Lucida Sans Unicode" charset="0"/>
              </a:rPr>
              <a:t>TimeSearcher</a:t>
            </a:r>
          </a:p>
        </p:txBody>
      </p:sp>
      <p:sp>
        <p:nvSpPr>
          <p:cNvPr id="21515" name="Text Box 11"/>
          <p:cNvSpPr txBox="1">
            <a:spLocks noChangeArrowheads="1"/>
          </p:cNvSpPr>
          <p:nvPr/>
        </p:nvSpPr>
        <p:spPr bwMode="auto">
          <a:xfrm>
            <a:off x="217440" y="5479776"/>
            <a:ext cx="945556" cy="346539"/>
          </a:xfrm>
          <a:prstGeom prst="rect">
            <a:avLst/>
          </a:prstGeom>
          <a:noFill/>
          <a:ln w="9525">
            <a:noFill/>
            <a:round/>
            <a:headEnd/>
            <a:tailEnd/>
          </a:ln>
        </p:spPr>
        <p:txBody>
          <a:bodyPr wrap="none" lIns="81606" tIns="42435" rIns="81606" bIns="42435">
            <a:prstTxWarp prst="textNoShape">
              <a:avLst/>
            </a:prstTxWarp>
            <a:spAutoFit/>
          </a:bodyPr>
          <a:lstStyle/>
          <a:p>
            <a:pPr hangingPunct="0">
              <a:lnSpc>
                <a:spcPct val="93000"/>
              </a:lnSpc>
              <a:buClr>
                <a:srgbClr val="000000"/>
              </a:buClr>
              <a:buSzPct val="45000"/>
              <a:tabLst>
                <a:tab pos="656650" algn="l"/>
                <a:tab pos="1313299" algn="l"/>
              </a:tabLst>
            </a:pPr>
            <a:r>
              <a:rPr lang="en-GB">
                <a:ea typeface="Lucida Sans Unicode" charset="0"/>
                <a:cs typeface="Lucida Sans Unicode" charset="0"/>
              </a:rPr>
              <a:t>SpotFire</a:t>
            </a:r>
          </a:p>
        </p:txBody>
      </p:sp>
      <p:sp>
        <p:nvSpPr>
          <p:cNvPr id="12" name="Title 11"/>
          <p:cNvSpPr>
            <a:spLocks noGrp="1"/>
          </p:cNvSpPr>
          <p:nvPr>
            <p:ph type="title"/>
          </p:nvPr>
        </p:nvSpPr>
        <p:spPr/>
        <p:txBody>
          <a:bodyPr/>
          <a:lstStyle/>
          <a:p>
            <a:endParaRPr lang="en-US"/>
          </a:p>
        </p:txBody>
      </p:sp>
      <p:sp>
        <p:nvSpPr>
          <p:cNvPr id="14" name="AutoShape 2"/>
          <p:cNvSpPr txBox="1">
            <a:spLocks noChangeArrowheads="1"/>
          </p:cNvSpPr>
          <p:nvPr/>
        </p:nvSpPr>
        <p:spPr bwMode="auto">
          <a:xfrm>
            <a:off x="770400" y="417644"/>
            <a:ext cx="7925760"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300" dirty="0" smtClean="0">
                <a:latin typeface="+mj-lt"/>
                <a:ea typeface="ＭＳ Ｐゴシック" charset="-128"/>
                <a:cs typeface="ＭＳ Ｐゴシック" charset="-128"/>
              </a:rPr>
              <a:t>Algorithmic criticism: </a:t>
            </a:r>
            <a:r>
              <a:rPr lang="en-GB" sz="3300" dirty="0">
                <a:latin typeface="+mj-lt"/>
                <a:ea typeface="ＭＳ Ｐゴシック" charset="-128"/>
                <a:cs typeface="ＭＳ Ｐゴシック" charset="-128"/>
              </a:rPr>
              <a:t>word frequencies</a:t>
            </a:r>
            <a:r>
              <a:rPr lang="en-GB" sz="3300" dirty="0">
                <a:solidFill>
                  <a:schemeClr val="bg1"/>
                </a:solidFill>
                <a:latin typeface="+mj-lt"/>
                <a:ea typeface="ＭＳ Ｐゴシック" charset="-128"/>
                <a:cs typeface="ＭＳ Ｐゴシック" charset="-128"/>
              </a:rPr>
              <a:t>– Text Arc</a:t>
            </a:r>
          </a:p>
        </p:txBody>
      </p:sp>
    </p:spTree>
    <p:extLst>
      <p:ext uri="{BB962C8B-B14F-4D97-AF65-F5344CB8AC3E}">
        <p14:creationId xmlns:p14="http://schemas.microsoft.com/office/powerpoint/2010/main" val="77162479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457200" y="6026666"/>
            <a:ext cx="8301449" cy="646331"/>
          </a:xfrm>
          <a:prstGeom prst="rect">
            <a:avLst/>
          </a:prstGeom>
          <a:noFill/>
        </p:spPr>
        <p:txBody>
          <a:bodyPr wrap="none" rtlCol="0">
            <a:spAutoFit/>
          </a:bodyPr>
          <a:lstStyle/>
          <a:p>
            <a:r>
              <a:rPr lang="en-US" i="1" dirty="0" smtClean="0"/>
              <a:t>Three Lives: Stories </a:t>
            </a:r>
            <a:r>
              <a:rPr lang="en-US" i="1" dirty="0"/>
              <a:t>of The Good Anna, </a:t>
            </a:r>
            <a:r>
              <a:rPr lang="en-US" i="1" dirty="0" err="1"/>
              <a:t>Melanctha</a:t>
            </a:r>
            <a:r>
              <a:rPr lang="en-US" i="1" dirty="0"/>
              <a:t> and The Gentle </a:t>
            </a:r>
            <a:r>
              <a:rPr lang="en-US" i="1" dirty="0" smtClean="0"/>
              <a:t>Lena </a:t>
            </a:r>
            <a:r>
              <a:rPr lang="en-US" dirty="0" smtClean="0"/>
              <a:t>(1903)</a:t>
            </a:r>
            <a:br>
              <a:rPr lang="en-US" dirty="0" smtClean="0"/>
            </a:br>
            <a:r>
              <a:rPr lang="en-US" dirty="0" smtClean="0"/>
              <a:t>Compared to Oral Histories from Documenting the American South </a:t>
            </a:r>
            <a:endParaRPr lang="en-US" dirty="0"/>
          </a:p>
        </p:txBody>
      </p:sp>
      <p:pic>
        <p:nvPicPr>
          <p:cNvPr id="6" name="Content Placeholder 5" descr="Screen Shot 2012-07-20 at 3.29.29 AM.png"/>
          <p:cNvPicPr>
            <a:picLocks noGrp="1" noChangeAspect="1"/>
          </p:cNvPicPr>
          <p:nvPr>
            <p:ph idx="1"/>
          </p:nvPr>
        </p:nvPicPr>
        <p:blipFill>
          <a:blip r:embed="rId2">
            <a:extLst>
              <a:ext uri="{28A0092B-C50C-407E-A947-70E740481C1C}">
                <a14:useLocalDpi xmlns:a14="http://schemas.microsoft.com/office/drawing/2010/main" val="0"/>
              </a:ext>
            </a:extLst>
          </a:blip>
          <a:srcRect t="7963" b="7963"/>
          <a:stretch>
            <a:fillRect/>
          </a:stretch>
        </p:blipFill>
        <p:spPr>
          <a:xfrm>
            <a:off x="259048" y="913662"/>
            <a:ext cx="8884952" cy="4669536"/>
          </a:xfrm>
        </p:spPr>
      </p:pic>
    </p:spTree>
    <p:extLst>
      <p:ext uri="{BB962C8B-B14F-4D97-AF65-F5344CB8AC3E}">
        <p14:creationId xmlns:p14="http://schemas.microsoft.com/office/powerpoint/2010/main" val="424461123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1066800"/>
          </a:xfrm>
        </p:spPr>
        <p:txBody>
          <a:bodyPr>
            <a:normAutofit fontScale="90000"/>
          </a:bodyPr>
          <a:lstStyle/>
          <a:p>
            <a:r>
              <a:rPr lang="en-US" dirty="0" smtClean="0"/>
              <a:t>First-Person Narratives, Documenting the American South</a:t>
            </a:r>
            <a:endParaRPr lang="en-US" dirty="0"/>
          </a:p>
        </p:txBody>
      </p:sp>
      <p:sp>
        <p:nvSpPr>
          <p:cNvPr id="3" name="Content Placeholder 2"/>
          <p:cNvSpPr>
            <a:spLocks noGrp="1"/>
          </p:cNvSpPr>
          <p:nvPr>
            <p:ph idx="1"/>
          </p:nvPr>
        </p:nvSpPr>
        <p:spPr>
          <a:xfrm>
            <a:off x="457200" y="1893824"/>
            <a:ext cx="8229600" cy="4325112"/>
          </a:xfrm>
        </p:spPr>
        <p:txBody>
          <a:bodyPr>
            <a:normAutofit fontScale="85000" lnSpcReduction="20000"/>
          </a:bodyPr>
          <a:lstStyle/>
          <a:p>
            <a:r>
              <a:rPr lang="en-US" dirty="0" smtClean="0"/>
              <a:t>Journal of Margaret Ann Morris </a:t>
            </a:r>
            <a:r>
              <a:rPr lang="en-US" dirty="0" err="1" smtClean="0"/>
              <a:t>Grimball</a:t>
            </a:r>
            <a:r>
              <a:rPr lang="en-US" dirty="0" smtClean="0"/>
              <a:t>, 1810-1881</a:t>
            </a:r>
          </a:p>
          <a:p>
            <a:r>
              <a:rPr lang="en-US" dirty="0"/>
              <a:t>Pringle, Elizabeth </a:t>
            </a:r>
            <a:r>
              <a:rPr lang="en-US" dirty="0" err="1"/>
              <a:t>Waties</a:t>
            </a:r>
            <a:r>
              <a:rPr lang="en-US" dirty="0"/>
              <a:t> Allston, 1845-</a:t>
            </a:r>
            <a:r>
              <a:rPr lang="en-US" dirty="0" smtClean="0"/>
              <a:t>1921</a:t>
            </a:r>
            <a:r>
              <a:rPr lang="en-US" dirty="0"/>
              <a:t> </a:t>
            </a:r>
            <a:r>
              <a:rPr lang="en-US" i="1" dirty="0" smtClean="0"/>
              <a:t>A </a:t>
            </a:r>
            <a:r>
              <a:rPr lang="en-US" i="1" dirty="0"/>
              <a:t>Woman Rice Planter</a:t>
            </a:r>
            <a:endParaRPr lang="en-US" i="1" dirty="0" smtClean="0"/>
          </a:p>
          <a:p>
            <a:r>
              <a:rPr lang="en-US" dirty="0"/>
              <a:t>Jacobs, Harriet A. (Harriet Ann), 1813-1897</a:t>
            </a:r>
          </a:p>
          <a:p>
            <a:r>
              <a:rPr lang="en-US" i="1" dirty="0" smtClean="0"/>
              <a:t>Incidents in the Life </a:t>
            </a:r>
            <a:r>
              <a:rPr lang="en-US" i="1" dirty="0"/>
              <a:t>of a Slave </a:t>
            </a:r>
            <a:r>
              <a:rPr lang="en-US" i="1" dirty="0" smtClean="0"/>
              <a:t>Girl. Written </a:t>
            </a:r>
            <a:r>
              <a:rPr lang="en-US" i="1" dirty="0"/>
              <a:t>by </a:t>
            </a:r>
            <a:r>
              <a:rPr lang="en-US" i="1" dirty="0" smtClean="0"/>
              <a:t>Herself</a:t>
            </a:r>
            <a:r>
              <a:rPr lang="en-US" dirty="0" smtClean="0"/>
              <a:t>: Electronic Edition. Wood</a:t>
            </a:r>
            <a:r>
              <a:rPr lang="en-US" dirty="0"/>
              <a:t>, Henry, Mrs., 1814-1887</a:t>
            </a:r>
          </a:p>
          <a:p>
            <a:r>
              <a:rPr lang="en-US" i="1" dirty="0" smtClean="0"/>
              <a:t>East </a:t>
            </a:r>
            <a:r>
              <a:rPr lang="en-US" i="1" dirty="0"/>
              <a:t>Lynne</a:t>
            </a:r>
            <a:r>
              <a:rPr lang="en-US" i="1" dirty="0" smtClean="0"/>
              <a:t>, or</a:t>
            </a:r>
            <a:r>
              <a:rPr lang="en-US" i="1" dirty="0"/>
              <a:t>, The Earl's </a:t>
            </a:r>
            <a:r>
              <a:rPr lang="en-US" i="1" dirty="0" smtClean="0"/>
              <a:t>Daughter</a:t>
            </a:r>
            <a:r>
              <a:rPr lang="en-US" dirty="0" smtClean="0"/>
              <a:t>. Laura Elizabeth Lee Battle Forget Me </a:t>
            </a:r>
            <a:r>
              <a:rPr lang="en-US" dirty="0" err="1" smtClean="0"/>
              <a:t>Nots</a:t>
            </a:r>
            <a:r>
              <a:rPr lang="en-US" dirty="0" smtClean="0"/>
              <a:t> of the Civil War</a:t>
            </a:r>
          </a:p>
          <a:p>
            <a:r>
              <a:rPr lang="en-US" dirty="0" smtClean="0"/>
              <a:t>Wyeth</a:t>
            </a:r>
            <a:r>
              <a:rPr lang="en-US" dirty="0"/>
              <a:t>, John A. (John Allan), 1845-1922</a:t>
            </a:r>
            <a:br>
              <a:rPr lang="en-US" dirty="0"/>
            </a:br>
            <a:r>
              <a:rPr lang="en-US" i="1" dirty="0"/>
              <a:t>With Sabre and Scalpel; the Autobiography of a Soldier and Surgeon</a:t>
            </a:r>
            <a:endParaRPr lang="en-US" i="1"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39564663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endParaRPr lang="en-US"/>
          </a:p>
        </p:txBody>
      </p:sp>
      <p:sp>
        <p:nvSpPr>
          <p:cNvPr id="20483" name="Slide Number Placeholder 3"/>
          <p:cNvSpPr>
            <a:spLocks noGrp="1"/>
          </p:cNvSpPr>
          <p:nvPr>
            <p:ph type="sldNum" sz="quarter" idx="12"/>
          </p:nvPr>
        </p:nvSpPr>
        <p:spPr bwMode="auto">
          <a:noFill/>
          <a:ln>
            <a:miter lim="800000"/>
            <a:headEnd/>
            <a:tailEnd/>
          </a:ln>
        </p:spPr>
        <p:txBody>
          <a:bodyPr wrap="square" numCol="1" anchor="t" anchorCtr="0" compatLnSpc="1">
            <a:prstTxWarp prst="textNoShape">
              <a:avLst/>
            </a:prstTxWarp>
          </a:bodyPr>
          <a:lstStyle/>
          <a:p>
            <a:fld id="{4E4235CB-8DBA-3E4F-8B2E-72883D9FED65}" type="slidenum">
              <a:rPr lang="en-US"/>
              <a:pPr/>
              <a:t>92</a:t>
            </a:fld>
            <a:endParaRPr lang="en-US"/>
          </a:p>
        </p:txBody>
      </p:sp>
      <p:sp>
        <p:nvSpPr>
          <p:cNvPr id="13" name="AutoShape 2"/>
          <p:cNvSpPr txBox="1">
            <a:spLocks noChangeArrowheads="1"/>
          </p:cNvSpPr>
          <p:nvPr/>
        </p:nvSpPr>
        <p:spPr bwMode="auto">
          <a:xfrm>
            <a:off x="770400" y="110891"/>
            <a:ext cx="7925760" cy="1144920"/>
          </a:xfrm>
          <a:prstGeom prst="rect">
            <a:avLst/>
          </a:prstGeom>
          <a:noFill/>
          <a:ln w="9525">
            <a:noFill/>
            <a:miter lim="800000"/>
            <a:headEnd/>
            <a:tailEnd/>
          </a:ln>
        </p:spPr>
        <p:txBody>
          <a:bodyPr vert="horz" wrap="square" lIns="81606" tIns="42435" rIns="81606" bIns="42435" numCol="1" anchor="ctr" anchorCtr="0" compatLnSpc="1">
            <a:prstTxWarp prst="textNoShape">
              <a:avLst/>
            </a:prstTxWarp>
          </a:bodyPr>
          <a:lstStyle/>
          <a:p>
            <a:pPr defTabSz="829452" fontAlgn="base">
              <a:spcBef>
                <a:spcPct val="0"/>
              </a:spcBef>
              <a:spcAft>
                <a:spcPct val="0"/>
              </a:spcAft>
              <a:tabLst>
                <a:tab pos="656650" algn="l"/>
                <a:tab pos="1313299" algn="l"/>
                <a:tab pos="1969949" algn="l"/>
                <a:tab pos="2626599" algn="l"/>
                <a:tab pos="3283248" algn="l"/>
                <a:tab pos="3939898" algn="l"/>
                <a:tab pos="4595108" algn="l"/>
                <a:tab pos="5253198" algn="l"/>
                <a:tab pos="5909847" algn="l"/>
                <a:tab pos="6563617" algn="l"/>
                <a:tab pos="7217387" algn="l"/>
                <a:tab pos="7879796" algn="l"/>
              </a:tabLst>
              <a:defRPr/>
            </a:pPr>
            <a:r>
              <a:rPr lang="en-GB" sz="3600" dirty="0" smtClean="0">
                <a:latin typeface="+mj-lt"/>
                <a:ea typeface="ＭＳ Ｐゴシック" charset="-128"/>
                <a:cs typeface="ＭＳ Ｐゴシック" charset="-128"/>
              </a:rPr>
              <a:t>Algorithmic Criticism</a:t>
            </a:r>
            <a:r>
              <a:rPr lang="en-GB" sz="3600" dirty="0" smtClean="0">
                <a:solidFill>
                  <a:schemeClr val="bg1"/>
                </a:solidFill>
                <a:latin typeface="+mj-lt"/>
                <a:ea typeface="ＭＳ Ｐゴシック" charset="-128"/>
                <a:cs typeface="ＭＳ Ｐゴシック" charset="-128"/>
              </a:rPr>
              <a:t>–</a:t>
            </a:r>
            <a:endParaRPr lang="en-GB" sz="3600" dirty="0">
              <a:solidFill>
                <a:schemeClr val="bg1"/>
              </a:solidFill>
              <a:latin typeface="+mj-lt"/>
              <a:ea typeface="ＭＳ Ｐゴシック" charset="-128"/>
              <a:cs typeface="ＭＳ Ｐゴシック" charset="-128"/>
            </a:endParaRPr>
          </a:p>
        </p:txBody>
      </p:sp>
      <p:sp>
        <p:nvSpPr>
          <p:cNvPr id="7" name="Content Placeholder 6"/>
          <p:cNvSpPr>
            <a:spLocks noGrp="1"/>
          </p:cNvSpPr>
          <p:nvPr>
            <p:ph sz="quarter" idx="1"/>
          </p:nvPr>
        </p:nvSpPr>
        <p:spPr/>
        <p:txBody>
          <a:bodyPr>
            <a:normAutofit fontScale="92500" lnSpcReduction="10000"/>
          </a:bodyPr>
          <a:lstStyle/>
          <a:p>
            <a:pPr>
              <a:buNone/>
            </a:pPr>
            <a:r>
              <a:rPr lang="en-US" sz="2400" dirty="0" smtClean="0"/>
              <a:t>Clement, </a:t>
            </a:r>
            <a:r>
              <a:rPr lang="en-US" sz="2400" dirty="0"/>
              <a:t>T., </a:t>
            </a:r>
            <a:r>
              <a:rPr lang="en-US" sz="2400" dirty="0" err="1"/>
              <a:t>Tcheng</a:t>
            </a:r>
            <a:r>
              <a:rPr lang="en-US" sz="2400" dirty="0"/>
              <a:t>, D., </a:t>
            </a:r>
            <a:r>
              <a:rPr lang="en-US" sz="2400" dirty="0" err="1"/>
              <a:t>Auvil</a:t>
            </a:r>
            <a:r>
              <a:rPr lang="en-US" sz="2400" dirty="0"/>
              <a:t>, L., </a:t>
            </a:r>
            <a:r>
              <a:rPr lang="en-US" sz="2400" dirty="0" err="1"/>
              <a:t>Capitanu</a:t>
            </a:r>
            <a:r>
              <a:rPr lang="en-US" sz="2400" dirty="0"/>
              <a:t>, B., and Barbosa, J. “Distant Listening to Gertrude Stein’s ‘</a:t>
            </a:r>
            <a:r>
              <a:rPr lang="en-US" sz="2400" dirty="0" err="1"/>
              <a:t>Melanctha</a:t>
            </a:r>
            <a:r>
              <a:rPr lang="en-US" sz="2400" dirty="0"/>
              <a:t>’: Using Similarity Analysis in a Discovery Paradigm to Analyze Prosody and Author Influence. </a:t>
            </a:r>
            <a:r>
              <a:rPr lang="en-US" sz="2400" i="1" dirty="0"/>
              <a:t>LLC: The Journal of Digital Scholarship in the Humanities </a:t>
            </a:r>
            <a:r>
              <a:rPr lang="en-US" sz="2400" dirty="0"/>
              <a:t>28.4 (2013): 582-602</a:t>
            </a:r>
            <a:r>
              <a:rPr lang="en-US" sz="2400" dirty="0" smtClean="0"/>
              <a:t>.</a:t>
            </a:r>
            <a:br>
              <a:rPr lang="en-US" sz="2400" dirty="0" smtClean="0"/>
            </a:br>
            <a:endParaRPr lang="en-US" sz="2200" dirty="0"/>
          </a:p>
          <a:p>
            <a:pPr>
              <a:buNone/>
            </a:pPr>
            <a:r>
              <a:rPr lang="en-US" sz="2400" dirty="0" smtClean="0"/>
              <a:t>Clement</a:t>
            </a:r>
            <a:r>
              <a:rPr lang="en-US" sz="2400" dirty="0"/>
              <a:t>, T. “Distant Listening: On Data </a:t>
            </a:r>
            <a:r>
              <a:rPr lang="en-US" sz="2400" dirty="0" err="1"/>
              <a:t>Visualisations</a:t>
            </a:r>
            <a:r>
              <a:rPr lang="en-US" sz="2400" dirty="0"/>
              <a:t> and Noise in the Digital Humanities.” </a:t>
            </a:r>
            <a:r>
              <a:rPr lang="en-US" sz="2400" i="1" dirty="0"/>
              <a:t>Text Tools for the Arts. Digital Studies / Le champ </a:t>
            </a:r>
            <a:r>
              <a:rPr lang="en-US" sz="2400" i="1" dirty="0" err="1"/>
              <a:t>numérique</a:t>
            </a:r>
            <a:r>
              <a:rPr lang="en-US" sz="2400" dirty="0"/>
              <a:t>. 3.2 (2012)</a:t>
            </a:r>
            <a:r>
              <a:rPr lang="en-US" sz="2400" dirty="0" smtClean="0"/>
              <a:t>.</a:t>
            </a:r>
            <a:br>
              <a:rPr lang="en-US" sz="2400" dirty="0" smtClean="0"/>
            </a:br>
            <a:endParaRPr lang="en-US" sz="2400" dirty="0"/>
          </a:p>
          <a:p>
            <a:pPr>
              <a:buNone/>
            </a:pPr>
            <a:r>
              <a:rPr lang="en-US" sz="2400" dirty="0" smtClean="0"/>
              <a:t>Clement</a:t>
            </a:r>
            <a:r>
              <a:rPr lang="en-US" sz="2400" dirty="0"/>
              <a:t>*, T., </a:t>
            </a:r>
            <a:r>
              <a:rPr lang="en-US" sz="2400" dirty="0" err="1"/>
              <a:t>Tcheng</a:t>
            </a:r>
            <a:r>
              <a:rPr lang="en-US" sz="2400" dirty="0"/>
              <a:t>, D., </a:t>
            </a:r>
            <a:r>
              <a:rPr lang="en-US" sz="2400" dirty="0" err="1"/>
              <a:t>Auvil</a:t>
            </a:r>
            <a:r>
              <a:rPr lang="en-US" sz="2400" dirty="0"/>
              <a:t>, L., </a:t>
            </a:r>
            <a:r>
              <a:rPr lang="en-US" sz="2400" dirty="0" err="1"/>
              <a:t>Capitanu</a:t>
            </a:r>
            <a:r>
              <a:rPr lang="en-US" sz="2400" dirty="0"/>
              <a:t>, B. Monroe, M. “Sounding for Meaning: Using Theories of Knowledge Representation to Analyze Aural Patterns in Texts.” </a:t>
            </a:r>
            <a:r>
              <a:rPr lang="en-US" sz="2400" i="1" dirty="0"/>
              <a:t>digital humanities quarterly </a:t>
            </a:r>
            <a:r>
              <a:rPr lang="en-US" sz="2400" dirty="0"/>
              <a:t>7.1 (2013).</a:t>
            </a:r>
          </a:p>
        </p:txBody>
      </p:sp>
    </p:spTree>
    <p:extLst>
      <p:ext uri="{BB962C8B-B14F-4D97-AF65-F5344CB8AC3E}">
        <p14:creationId xmlns:p14="http://schemas.microsoft.com/office/powerpoint/2010/main" val="190961533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092200"/>
            <a:ext cx="8890000" cy="1066800"/>
          </a:xfrm>
        </p:spPr>
        <p:txBody>
          <a:bodyPr>
            <a:normAutofit/>
          </a:bodyPr>
          <a:lstStyle/>
          <a:p>
            <a:r>
              <a:rPr lang="en-US" dirty="0" smtClean="0"/>
              <a:t>Conclusions</a:t>
            </a:r>
            <a:endParaRPr lang="en-US" dirty="0"/>
          </a:p>
        </p:txBody>
      </p:sp>
      <p:sp>
        <p:nvSpPr>
          <p:cNvPr id="3" name="Content Placeholder 2"/>
          <p:cNvSpPr>
            <a:spLocks noGrp="1"/>
          </p:cNvSpPr>
          <p:nvPr>
            <p:ph idx="1"/>
          </p:nvPr>
        </p:nvSpPr>
        <p:spPr>
          <a:xfrm>
            <a:off x="368300" y="2159000"/>
            <a:ext cx="8229600" cy="2741676"/>
          </a:xfrm>
        </p:spPr>
        <p:txBody>
          <a:bodyPr>
            <a:normAutofit fontScale="92500" lnSpcReduction="10000"/>
          </a:bodyPr>
          <a:lstStyle/>
          <a:p>
            <a:pPr marL="109728" indent="0">
              <a:buNone/>
            </a:pPr>
            <a:r>
              <a:rPr lang="en-US" dirty="0" smtClean="0"/>
              <a:t>“I began to wonder</a:t>
            </a:r>
            <a:r>
              <a:rPr lang="en-US" dirty="0"/>
              <a:t> </a:t>
            </a:r>
            <a:r>
              <a:rPr lang="en-US" dirty="0" smtClean="0"/>
              <a:t>at about this time just what one saw when one looked at anything really looked at anything. Did one see sound, and what was the relation between color and sound, did it make itself by description by a word that meant it or did it make itself by a word in itself.”</a:t>
            </a:r>
            <a:endParaRPr lang="en-US" dirty="0"/>
          </a:p>
        </p:txBody>
      </p:sp>
      <p:sp>
        <p:nvSpPr>
          <p:cNvPr id="5" name="TextBox 4"/>
          <p:cNvSpPr txBox="1"/>
          <p:nvPr/>
        </p:nvSpPr>
        <p:spPr>
          <a:xfrm>
            <a:off x="1183595" y="5189541"/>
            <a:ext cx="6024230" cy="923330"/>
          </a:xfrm>
          <a:prstGeom prst="rect">
            <a:avLst/>
          </a:prstGeom>
          <a:noFill/>
        </p:spPr>
        <p:txBody>
          <a:bodyPr wrap="none" rtlCol="0">
            <a:spAutoFit/>
          </a:bodyPr>
          <a:lstStyle/>
          <a:p>
            <a:pPr lvl="0"/>
            <a:r>
              <a:rPr lang="en-US" dirty="0" smtClean="0">
                <a:solidFill>
                  <a:schemeClr val="accent2"/>
                </a:solidFill>
              </a:rPr>
              <a:t>Stein, </a:t>
            </a:r>
            <a:r>
              <a:rPr lang="en-US" dirty="0">
                <a:solidFill>
                  <a:schemeClr val="accent2"/>
                </a:solidFill>
              </a:rPr>
              <a:t>G. “Portraits and Repetition.” </a:t>
            </a:r>
            <a:r>
              <a:rPr lang="en-US" i="1" dirty="0">
                <a:solidFill>
                  <a:schemeClr val="accent2"/>
                </a:solidFill>
              </a:rPr>
              <a:t>Lectures in America</a:t>
            </a:r>
            <a:r>
              <a:rPr lang="en-US" dirty="0">
                <a:solidFill>
                  <a:schemeClr val="accent2"/>
                </a:solidFill>
              </a:rPr>
              <a:t>. </a:t>
            </a:r>
            <a:r>
              <a:rPr lang="en-US" dirty="0" smtClean="0">
                <a:solidFill>
                  <a:schemeClr val="accent2"/>
                </a:solidFill>
              </a:rPr>
              <a:t/>
            </a:r>
            <a:br>
              <a:rPr lang="en-US" dirty="0" smtClean="0">
                <a:solidFill>
                  <a:schemeClr val="accent2"/>
                </a:solidFill>
              </a:rPr>
            </a:br>
            <a:r>
              <a:rPr lang="en-US" dirty="0" smtClean="0">
                <a:solidFill>
                  <a:schemeClr val="accent2"/>
                </a:solidFill>
              </a:rPr>
              <a:t>London</a:t>
            </a:r>
            <a:r>
              <a:rPr lang="en-US" dirty="0">
                <a:solidFill>
                  <a:schemeClr val="accent2"/>
                </a:solidFill>
              </a:rPr>
              <a:t>: Virago (1988): </a:t>
            </a:r>
            <a:r>
              <a:rPr lang="en-US" dirty="0" smtClean="0">
                <a:solidFill>
                  <a:schemeClr val="accent2"/>
                </a:solidFill>
              </a:rPr>
              <a:t>165-206: 191.</a:t>
            </a:r>
            <a:r>
              <a:rPr lang="en-US" dirty="0">
                <a:solidFill>
                  <a:schemeClr val="accent2"/>
                </a:solidFill>
              </a:rPr>
              <a:t/>
            </a:r>
            <a:br>
              <a:rPr lang="en-US" dirty="0">
                <a:solidFill>
                  <a:schemeClr val="accent2"/>
                </a:solidFill>
              </a:rPr>
            </a:br>
            <a:endParaRPr lang="en-US" dirty="0">
              <a:solidFill>
                <a:schemeClr val="accent2"/>
              </a:solidFill>
            </a:endParaRPr>
          </a:p>
        </p:txBody>
      </p:sp>
    </p:spTree>
    <p:extLst>
      <p:ext uri="{BB962C8B-B14F-4D97-AF65-F5344CB8AC3E}">
        <p14:creationId xmlns:p14="http://schemas.microsoft.com/office/powerpoint/2010/main" val="3375227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139</TotalTime>
  <Words>3616</Words>
  <Application>Microsoft Macintosh PowerPoint</Application>
  <PresentationFormat>On-screen Show (4:3)</PresentationFormat>
  <Paragraphs>411</Paragraphs>
  <Slides>93</Slides>
  <Notes>28</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Week 5 (10/9): An Algorithmic Criticism: Word-Level Text Analysis</vt:lpstr>
      <vt:lpstr>Algorithmic Criticism</vt:lpstr>
      <vt:lpstr>current literary criticism</vt:lpstr>
      <vt:lpstr>Algorithmic Criticism: Text Analysis</vt:lpstr>
      <vt:lpstr>Algorithmic Criticism: Text Analysis</vt:lpstr>
      <vt:lpstr>Algorithmic Criticism</vt:lpstr>
      <vt:lpstr>Algorithmic Criticism</vt:lpstr>
      <vt:lpstr>Algorithmic criticism: word frequencies– Text Arc</vt:lpstr>
      <vt:lpstr>PowerPoint Presentation</vt:lpstr>
      <vt:lpstr>Tools for reading Algorithmic criticism  </vt:lpstr>
      <vt:lpstr>FeatureLens</vt:lpstr>
      <vt:lpstr>PowerPoint Presentation</vt:lpstr>
      <vt:lpstr>PowerPoint Presentation</vt:lpstr>
      <vt:lpstr>PowerPoint Presentation</vt:lpstr>
      <vt:lpstr>PowerPoint Presentation</vt:lpstr>
      <vt:lpstr>PowerPoint Presentation</vt:lpstr>
      <vt:lpstr>PowerPoint Presentation</vt:lpstr>
      <vt:lpstr>FeatureLens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Dunning’s log likelihood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Algorithmic criticism: word usage– Text Arc</vt:lpstr>
      <vt:lpstr>PowerPoint Presentation</vt:lpstr>
      <vt:lpstr>PowerPoint Presentation</vt:lpstr>
      <vt:lpstr>PowerPoint Presentation</vt:lpstr>
      <vt:lpstr>PowerPoint Presentation</vt:lpstr>
      <vt:lpstr>Orality vs. Aurality</vt:lpstr>
      <vt:lpstr>PowerPoint Presentation</vt:lpstr>
      <vt:lpstr>Sentences from “Miss Furr and Miss Skeene” visualized by composer Linda Dusman  </vt:lpstr>
      <vt:lpstr>Previous DH Work on Phonetic Symbolic Research</vt:lpstr>
      <vt:lpstr>The surrogate of sound</vt:lpstr>
      <vt:lpstr>PowerPoint Presentation</vt:lpstr>
      <vt:lpstr>PowerPoint Presentation</vt:lpstr>
      <vt:lpstr>Developing ProseVis: the back(end) story</vt:lpstr>
      <vt:lpstr>Modular Architecture for Research on speech sYnthesis (MARY) </vt:lpstr>
      <vt:lpstr>MARY’s Best Guess</vt:lpstr>
      <vt:lpstr>Mary’s Best Guess</vt:lpstr>
      <vt:lpstr>PowerPoint Presentation</vt:lpstr>
      <vt:lpstr>PowerPoint Presentation</vt:lpstr>
      <vt:lpstr>PowerPoint Presentation</vt:lpstr>
      <vt:lpstr>PowerPoint Presentation</vt:lpstr>
      <vt:lpstr>PowerPoint Presentation</vt:lpstr>
      <vt:lpstr>ProseVis : full sound</vt:lpstr>
      <vt:lpstr>ProseVis : beginning sound</vt:lpstr>
      <vt:lpstr>ProseVis : vowel sound</vt:lpstr>
      <vt:lpstr>ProseVis : end sound</vt:lpstr>
      <vt:lpstr>ProseVis: So?</vt:lpstr>
      <vt:lpstr>PowerPoint Presentation</vt:lpstr>
      <vt:lpstr>PowerPoint Presentation</vt:lpstr>
      <vt:lpstr>Predictive Modeling: So? </vt:lpstr>
      <vt:lpstr>So? Predictive modeling  </vt:lpstr>
      <vt:lpstr>PowerPoint Presentation</vt:lpstr>
      <vt:lpstr>“Confusion Matrix”</vt:lpstr>
      <vt:lpstr>“Alas”</vt:lpstr>
      <vt:lpstr>PowerPoint Presentation</vt:lpstr>
      <vt:lpstr>PowerPoint Presentation</vt:lpstr>
      <vt:lpstr>PowerPoint Presentation</vt:lpstr>
      <vt:lpstr>PowerPoint Presentation</vt:lpstr>
      <vt:lpstr>PowerPoint Presentation</vt:lpstr>
      <vt:lpstr>PowerPoint Presentation</vt:lpstr>
      <vt:lpstr>First-Person Narratives, Documenting the American South</vt:lpstr>
      <vt:lpstr>PowerPoint Presentation</vt:lpstr>
      <vt:lpstr>Conclusions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 (10/9): Collections as Data: Data Models</dc:title>
  <dc:creator>Tanya Clement</dc:creator>
  <cp:lastModifiedBy>Tanya Clement</cp:lastModifiedBy>
  <cp:revision>14</cp:revision>
  <dcterms:created xsi:type="dcterms:W3CDTF">2017-10-08T14:31:54Z</dcterms:created>
  <dcterms:modified xsi:type="dcterms:W3CDTF">2017-10-09T19:24:14Z</dcterms:modified>
</cp:coreProperties>
</file>